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61" r:id="rId4"/>
    <p:sldId id="265" r:id="rId5"/>
    <p:sldId id="266" r:id="rId6"/>
    <p:sldId id="262" r:id="rId7"/>
    <p:sldId id="263" r:id="rId8"/>
    <p:sldId id="264" r:id="rId9"/>
    <p:sldId id="269" r:id="rId10"/>
    <p:sldId id="259" r:id="rId11"/>
    <p:sldId id="260" r:id="rId12"/>
    <p:sldId id="267" r:id="rId13"/>
    <p:sldId id="268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93" y="2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F5236-8BB2-4ACD-B2D5-6CED937DF4C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00BB-02DA-4F7D-AE81-A97689F8B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F5236-8BB2-4ACD-B2D5-6CED937DF4C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00BB-02DA-4F7D-AE81-A97689F8B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F5236-8BB2-4ACD-B2D5-6CED937DF4C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00BB-02DA-4F7D-AE81-A97689F8B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F5236-8BB2-4ACD-B2D5-6CED937DF4C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00BB-02DA-4F7D-AE81-A97689F8B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F5236-8BB2-4ACD-B2D5-6CED937DF4C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00BB-02DA-4F7D-AE81-A97689F8B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F5236-8BB2-4ACD-B2D5-6CED937DF4C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00BB-02DA-4F7D-AE81-A97689F8B37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F5236-8BB2-4ACD-B2D5-6CED937DF4C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00BB-02DA-4F7D-AE81-A97689F8B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F5236-8BB2-4ACD-B2D5-6CED937DF4C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00BB-02DA-4F7D-AE81-A97689F8B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F5236-8BB2-4ACD-B2D5-6CED937DF4C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00BB-02DA-4F7D-AE81-A97689F8B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F5236-8BB2-4ACD-B2D5-6CED937DF4C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6600BB-02DA-4F7D-AE81-A97689F8B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F5236-8BB2-4ACD-B2D5-6CED937DF4C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00BB-02DA-4F7D-AE81-A97689F8B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54F5236-8BB2-4ACD-B2D5-6CED937DF4C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F6600BB-02DA-4F7D-AE81-A97689F8B3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Darius.mckinney@illinois.gov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19200"/>
            <a:ext cx="2140528" cy="3713162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62200" y="1524000"/>
            <a:ext cx="4267200" cy="3352800"/>
          </a:xfrm>
        </p:spPr>
        <p:txBody>
          <a:bodyPr>
            <a:normAutofit/>
          </a:bodyPr>
          <a:lstStyle/>
          <a:p>
            <a:pPr algn="ctr"/>
            <a:r>
              <a:rPr lang="en-US" sz="2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anose="020B0602030504020204" pitchFamily="34" charset="0"/>
              </a:rPr>
              <a:t>Darius McKinney</a:t>
            </a:r>
          </a:p>
          <a:p>
            <a:pPr algn="ctr"/>
            <a:r>
              <a:rPr lang="en-US" sz="19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anose="020B0602030504020204" pitchFamily="34" charset="0"/>
              </a:rPr>
              <a:t>Illinois Department of Human Services/Division </a:t>
            </a:r>
            <a:r>
              <a:rPr lang="en-US" sz="1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anose="020B0602030504020204" pitchFamily="34" charset="0"/>
              </a:rPr>
              <a:t>of Mental </a:t>
            </a:r>
            <a:r>
              <a:rPr lang="en-US" sz="19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anose="020B0602030504020204" pitchFamily="34" charset="0"/>
              </a:rPr>
              <a:t>Health</a:t>
            </a:r>
          </a:p>
          <a:p>
            <a:pPr algn="ctr"/>
            <a:endParaRPr lang="en-US" sz="19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anose="020B0602030504020204" pitchFamily="34" charset="0"/>
            </a:endParaRPr>
          </a:p>
          <a:p>
            <a:pPr algn="ctr"/>
            <a:r>
              <a:rPr lang="en-US" sz="1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anose="020B0602030504020204" pitchFamily="34" charset="0"/>
              </a:rPr>
              <a:t>Project Manager </a:t>
            </a:r>
            <a:r>
              <a:rPr lang="en-US" sz="19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anose="020B0602030504020204" pitchFamily="34" charset="0"/>
              </a:rPr>
              <a:t>for Illinois SAMHSA Mental </a:t>
            </a:r>
            <a:r>
              <a:rPr lang="en-US" sz="19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anose="020B0602030504020204" pitchFamily="34" charset="0"/>
              </a:rPr>
              <a:t>Health Transformation </a:t>
            </a:r>
            <a:r>
              <a:rPr lang="en-US" sz="19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anose="020B0602030504020204" pitchFamily="34" charset="0"/>
              </a:rPr>
              <a:t>Grant for IPS</a:t>
            </a:r>
            <a:endParaRPr lang="en-US" sz="19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anose="020B0602030504020204" pitchFamily="34" charset="0"/>
            </a:endParaRPr>
          </a:p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 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04800"/>
            <a:ext cx="7520940" cy="838200"/>
          </a:xfrm>
        </p:spPr>
        <p:txBody>
          <a:bodyPr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anose="020B0602030504020204" pitchFamily="34" charset="0"/>
              </a:rPr>
              <a:t>Developing the career profile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anose="020B0602030504020204" pitchFamily="34" charset="0"/>
            </a:endParaRPr>
          </a:p>
        </p:txBody>
      </p:sp>
      <p:pic>
        <p:nvPicPr>
          <p:cNvPr id="1026" name="Picture 2" descr="\\thresholds.org\thr-ns-main\HomeFolders\4940\Pictures\image0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912" y="3657600"/>
            <a:ext cx="1973263" cy="1036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p.yimg.com/ib/th?id=JN.56kldAlztODDJkF%2bIrwg2g&amp;pid=15.1&amp;P=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199" y="1315570"/>
            <a:ext cx="1961029" cy="1961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434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28600"/>
            <a:ext cx="7520940" cy="685800"/>
          </a:xfrm>
        </p:spPr>
        <p:txBody>
          <a:bodyPr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anose="020B0602030504020204" pitchFamily="34" charset="0"/>
              </a:rPr>
              <a:t>Tips:</a:t>
            </a:r>
            <a:endParaRPr lang="en-US" sz="3600" dirty="0">
              <a:latin typeface="Lucida Sans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365760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Lucida Sans" panose="020B0602030504020204" pitchFamily="34" charset="0"/>
              </a:rPr>
              <a:t>It should be </a:t>
            </a:r>
            <a:r>
              <a:rPr lang="en-US" sz="2800" dirty="0" smtClean="0">
                <a:latin typeface="Lucida Sans" panose="020B0602030504020204" pitchFamily="34" charset="0"/>
              </a:rPr>
              <a:t>dated -- start</a:t>
            </a:r>
            <a:r>
              <a:rPr lang="en-US" sz="2800" dirty="0">
                <a:latin typeface="Lucida Sans" panose="020B0602030504020204" pitchFamily="34" charset="0"/>
              </a:rPr>
              <a:t>, completion &amp; </a:t>
            </a:r>
            <a:r>
              <a:rPr lang="en-US" sz="2800" dirty="0" smtClean="0">
                <a:latin typeface="Lucida Sans" panose="020B0602030504020204" pitchFamily="34" charset="0"/>
              </a:rPr>
              <a:t>updates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Lucida Sans" panose="020B0602030504020204" pitchFamily="34" charset="0"/>
              </a:rPr>
              <a:t>It </a:t>
            </a:r>
            <a:r>
              <a:rPr lang="en-US" sz="2800" dirty="0">
                <a:latin typeface="Lucida Sans" panose="020B0602030504020204" pitchFamily="34" charset="0"/>
              </a:rPr>
              <a:t>can involve community </a:t>
            </a:r>
            <a:r>
              <a:rPr lang="en-US" sz="2800" dirty="0" smtClean="0">
                <a:latin typeface="Lucida Sans" panose="020B0602030504020204" pitchFamily="34" charset="0"/>
              </a:rPr>
              <a:t>based information: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2800" dirty="0">
                <a:latin typeface="Lucida Sans" panose="020B0602030504020204" pitchFamily="34" charset="0"/>
              </a:rPr>
              <a:t>E</a:t>
            </a:r>
            <a:r>
              <a:rPr lang="en-US" sz="2800" dirty="0" smtClean="0">
                <a:latin typeface="Lucida Sans" panose="020B0602030504020204" pitchFamily="34" charset="0"/>
              </a:rPr>
              <a:t>mployer explorations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2800" dirty="0">
                <a:latin typeface="Lucida Sans" panose="020B0602030504020204" pitchFamily="34" charset="0"/>
              </a:rPr>
              <a:t>I</a:t>
            </a:r>
            <a:r>
              <a:rPr lang="en-US" sz="2800" dirty="0" smtClean="0">
                <a:latin typeface="Lucida Sans" panose="020B0602030504020204" pitchFamily="34" charset="0"/>
              </a:rPr>
              <a:t>nformational interviews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Lucida Sans" panose="020B0602030504020204" pitchFamily="34" charset="0"/>
              </a:rPr>
              <a:t>Observations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Lucida Sans" panose="020B0602030504020204" pitchFamily="34" charset="0"/>
              </a:rPr>
              <a:t>Use </a:t>
            </a:r>
            <a:r>
              <a:rPr lang="en-US" sz="2800" dirty="0">
                <a:latin typeface="Lucida Sans" panose="020B0602030504020204" pitchFamily="34" charset="0"/>
              </a:rPr>
              <a:t>open-ended </a:t>
            </a:r>
            <a:r>
              <a:rPr lang="en-US" sz="2800" dirty="0" smtClean="0">
                <a:latin typeface="Lucida Sans" panose="020B0602030504020204" pitchFamily="34" charset="0"/>
              </a:rPr>
              <a:t>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13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anose="020B0602030504020204" pitchFamily="34" charset="0"/>
              </a:rPr>
              <a:t>Tips:</a:t>
            </a:r>
            <a:endParaRPr lang="en-US" sz="3600" dirty="0">
              <a:latin typeface="Lucida Sans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38862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5900" dirty="0">
                <a:latin typeface="Lucida Sans" panose="020B0602030504020204" pitchFamily="34" charset="0"/>
              </a:rPr>
              <a:t>Work Experience section should not say “see resume”</a:t>
            </a:r>
          </a:p>
          <a:p>
            <a:pPr lvl="4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5900" dirty="0">
                <a:latin typeface="Lucida Sans" panose="020B0602030504020204" pitchFamily="34" charset="0"/>
              </a:rPr>
              <a:t>E</a:t>
            </a:r>
            <a:r>
              <a:rPr lang="en-US" sz="5900" dirty="0" smtClean="0">
                <a:latin typeface="Lucida Sans" panose="020B0602030504020204" pitchFamily="34" charset="0"/>
              </a:rPr>
              <a:t>xplore </a:t>
            </a:r>
            <a:r>
              <a:rPr lang="en-US" sz="5900" dirty="0">
                <a:latin typeface="Lucida Sans" panose="020B0602030504020204" pitchFamily="34" charset="0"/>
              </a:rPr>
              <a:t>the negative and positive elements  of each position in addition to the job title, employer info, tasks and </a:t>
            </a:r>
            <a:r>
              <a:rPr lang="en-US" sz="5900" dirty="0" smtClean="0">
                <a:latin typeface="Lucida Sans" panose="020B0602030504020204" pitchFamily="34" charset="0"/>
              </a:rPr>
              <a:t>dates</a:t>
            </a:r>
          </a:p>
          <a:p>
            <a:pPr lvl="4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5900" dirty="0" smtClean="0">
              <a:latin typeface="Lucida Sans" panose="020B0602030504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4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anose="020B0602030504020204" pitchFamily="34" charset="0"/>
              </a:rPr>
              <a:t>Tips:</a:t>
            </a:r>
            <a:endParaRPr lang="en-US" sz="3600" dirty="0">
              <a:latin typeface="Lucida Sans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38862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5900" dirty="0">
                <a:latin typeface="Lucida Sans" panose="020B0602030504020204" pitchFamily="34" charset="0"/>
              </a:rPr>
              <a:t>When completing </a:t>
            </a:r>
            <a:r>
              <a:rPr lang="en-US" sz="5900" dirty="0" smtClean="0">
                <a:latin typeface="Lucida Sans" panose="020B0602030504020204" pitchFamily="34" charset="0"/>
              </a:rPr>
              <a:t>assessments, </a:t>
            </a:r>
            <a:r>
              <a:rPr lang="en-US" sz="5900" dirty="0">
                <a:latin typeface="Lucida Sans" panose="020B0602030504020204" pitchFamily="34" charset="0"/>
              </a:rPr>
              <a:t>be specific and gather information from diverse sources</a:t>
            </a:r>
          </a:p>
          <a:p>
            <a:pPr lvl="4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5900" dirty="0">
                <a:latin typeface="Lucida Sans" panose="020B0602030504020204" pitchFamily="34" charset="0"/>
              </a:rPr>
              <a:t>A reader should be able to tell who you are talking about without reading the name  </a:t>
            </a:r>
          </a:p>
          <a:p>
            <a:pPr lvl="4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5900" dirty="0" smtClean="0">
              <a:latin typeface="Lucida Sans" panose="020B0602030504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71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anose="020B0602030504020204" pitchFamily="34" charset="0"/>
              </a:rPr>
              <a:t>Facts:</a:t>
            </a:r>
            <a:endParaRPr lang="en-US" sz="3600" dirty="0">
              <a:latin typeface="Lucida Sans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3886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Lucida Sans" panose="020B0602030504020204" pitchFamily="34" charset="0"/>
              </a:rPr>
              <a:t>Having a job with poor working conditions can be just as bad for a person’s mental health as being </a:t>
            </a:r>
            <a:r>
              <a:rPr lang="en-US" sz="2800" dirty="0" smtClean="0">
                <a:latin typeface="Lucida Sans" panose="020B0602030504020204" pitchFamily="34" charset="0"/>
              </a:rPr>
              <a:t>unemployed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>
              <a:latin typeface="Lucida Sans" panose="020B0602030504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Lucida Sans" panose="020B0602030504020204" pitchFamily="34" charset="0"/>
              </a:rPr>
              <a:t>Mental </a:t>
            </a:r>
            <a:r>
              <a:rPr lang="en-US" sz="2800" dirty="0">
                <a:latin typeface="Lucida Sans" panose="020B0602030504020204" pitchFamily="34" charset="0"/>
              </a:rPr>
              <a:t>health benefits of work are restricted to good quality </a:t>
            </a:r>
            <a:r>
              <a:rPr lang="en-US" sz="2800" dirty="0" smtClean="0">
                <a:latin typeface="Lucida Sans" panose="020B0602030504020204" pitchFamily="34" charset="0"/>
              </a:rPr>
              <a:t>jobs.</a:t>
            </a:r>
          </a:p>
          <a:p>
            <a:pPr lvl="4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5900" dirty="0" smtClean="0">
              <a:latin typeface="Lucida Sans" panose="020B0602030504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26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anose="020B0602030504020204" pitchFamily="34" charset="0"/>
              </a:rPr>
              <a:t>Facts: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3886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Lucida Sans" panose="020B0602030504020204" pitchFamily="34" charset="0"/>
              </a:rPr>
              <a:t>The poorest quality work is comparable to unemployment as a risk factor for poor mental health.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Lucida Sans" panose="020B0602030504020204" pitchFamily="34" charset="0"/>
              </a:rPr>
              <a:t>Poor psychosocial job quality is measured by factors such as:	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Lucida Sans" panose="020B0602030504020204" pitchFamily="34" charset="0"/>
              </a:rPr>
              <a:t>high job demands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Lucida Sans" panose="020B0602030504020204" pitchFamily="34" charset="0"/>
              </a:rPr>
              <a:t>low job control	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Lucida Sans" panose="020B0602030504020204" pitchFamily="34" charset="0"/>
              </a:rPr>
              <a:t>poor job security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Lucida Sans" panose="020B0602030504020204" pitchFamily="34" charset="0"/>
              </a:rPr>
              <a:t>low job esteem</a:t>
            </a:r>
          </a:p>
          <a:p>
            <a:pPr lvl="4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5900" dirty="0" smtClean="0">
              <a:latin typeface="Lucida Sans" panose="020B0602030504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20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624840"/>
          </a:xfrm>
        </p:spPr>
        <p:txBody>
          <a:bodyPr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anose="020B0602030504020204" pitchFamily="34" charset="0"/>
              </a:rPr>
              <a:t>Most important!!!</a:t>
            </a:r>
            <a:endParaRPr lang="en-US" sz="3600" dirty="0">
              <a:latin typeface="Lucida Sans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0628"/>
            <a:ext cx="8229600" cy="3928572"/>
          </a:xfrm>
        </p:spPr>
        <p:txBody>
          <a:bodyPr>
            <a:normAutofit fontScale="92500"/>
          </a:bodyPr>
          <a:lstStyle/>
          <a:p>
            <a:pPr marL="0" indent="0" algn="ctr"/>
            <a:r>
              <a:rPr lang="en-US" altLang="en-US" sz="2400" dirty="0" smtClean="0">
                <a:latin typeface="Lucida Sans" panose="020B0602030504020204" pitchFamily="34" charset="0"/>
              </a:rPr>
              <a:t>The </a:t>
            </a:r>
            <a:r>
              <a:rPr lang="en-US" altLang="en-US" sz="2400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anose="020B0602030504020204" pitchFamily="34" charset="0"/>
              </a:rPr>
              <a:t>NUMBER ONE PURPOSE </a:t>
            </a:r>
            <a:r>
              <a:rPr lang="en-US" altLang="en-US" sz="2400" dirty="0" smtClean="0">
                <a:latin typeface="Lucida Sans" panose="020B0602030504020204" pitchFamily="34" charset="0"/>
              </a:rPr>
              <a:t>for the Career Profile is for the CLIENT!!!!!!</a:t>
            </a:r>
          </a:p>
          <a:p>
            <a:pPr marL="0" indent="0"/>
            <a:endParaRPr lang="en-US" altLang="en-US" sz="2000" dirty="0" smtClean="0">
              <a:latin typeface="Lucida Sans" panose="020B0602030504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Lucida Sans" panose="020B0602030504020204" pitchFamily="34" charset="0"/>
              </a:rPr>
              <a:t>NOT JUST to pass a fidelity review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Lucida Sans" panose="020B0602030504020204" pitchFamily="34" charset="0"/>
              </a:rPr>
              <a:t>NOT JUST to please an IPS Trainer or </a:t>
            </a:r>
            <a:r>
              <a:rPr lang="en-US" altLang="en-US" sz="2000" dirty="0">
                <a:latin typeface="Lucida Sans" panose="020B0602030504020204" pitchFamily="34" charset="0"/>
              </a:rPr>
              <a:t>F</a:t>
            </a:r>
            <a:r>
              <a:rPr lang="en-US" altLang="en-US" sz="2000" dirty="0" smtClean="0">
                <a:latin typeface="Lucida Sans" panose="020B0602030504020204" pitchFamily="34" charset="0"/>
              </a:rPr>
              <a:t>idelity </a:t>
            </a:r>
            <a:r>
              <a:rPr lang="en-US" altLang="en-US" sz="2000" dirty="0">
                <a:latin typeface="Lucida Sans" panose="020B0602030504020204" pitchFamily="34" charset="0"/>
              </a:rPr>
              <a:t>R</a:t>
            </a:r>
            <a:r>
              <a:rPr lang="en-US" altLang="en-US" sz="2000" dirty="0" smtClean="0">
                <a:latin typeface="Lucida Sans" panose="020B0602030504020204" pitchFamily="34" charset="0"/>
              </a:rPr>
              <a:t>eviewer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Lucida Sans" panose="020B0602030504020204" pitchFamily="34" charset="0"/>
              </a:rPr>
              <a:t>NOT JUST to have agency documentation for a CARF or Joint Commission Review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Lucida Sans" panose="020B0602030504020204" pitchFamily="34" charset="0"/>
              </a:rPr>
              <a:t>NOT JUST to open a client to Vocational Rehabilitation</a:t>
            </a:r>
            <a:endParaRPr lang="en-US" altLang="en-US" sz="2000" dirty="0">
              <a:latin typeface="Lucida Sans" panose="020B0602030504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en-US" sz="2000" dirty="0" smtClean="0">
              <a:latin typeface="Lucida Sans" panose="020B0602030504020204" pitchFamily="34" charset="0"/>
            </a:endParaRPr>
          </a:p>
          <a:p>
            <a:pPr marL="0" indent="0" algn="ctr"/>
            <a:r>
              <a:rPr lang="en-US" altLang="en-US" sz="2800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anose="020B0602030504020204" pitchFamily="34" charset="0"/>
              </a:rPr>
              <a:t>IT IS THE BASIS for a CLIENT TO GET A JOB!!!</a:t>
            </a:r>
          </a:p>
        </p:txBody>
      </p:sp>
    </p:spTree>
    <p:extLst>
      <p:ext uri="{BB962C8B-B14F-4D97-AF65-F5344CB8AC3E}">
        <p14:creationId xmlns:p14="http://schemas.microsoft.com/office/powerpoint/2010/main" val="208109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624840"/>
          </a:xfrm>
        </p:spPr>
        <p:txBody>
          <a:bodyPr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anose="020B0602030504020204" pitchFamily="34" charset="0"/>
              </a:rPr>
              <a:t>THANK YOU!!!</a:t>
            </a:r>
            <a:endParaRPr lang="en-US" sz="3600" dirty="0">
              <a:latin typeface="Lucida Sans" panose="020B0602030504020204" pitchFamily="34" charset="0"/>
            </a:endParaRPr>
          </a:p>
        </p:txBody>
      </p:sp>
      <p:pic>
        <p:nvPicPr>
          <p:cNvPr id="1026" name="Picture 2" descr="C:\Users\4940\AppData\Local\Microsoft\Windows\Temporary Internet Files\Content.IE5\CVY2M9KK\1280px-Michigan_Wolverines_Logo.svg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95400"/>
            <a:ext cx="5105400" cy="3250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486400" y="1447800"/>
            <a:ext cx="3352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Darius McKinney</a:t>
            </a:r>
          </a:p>
          <a:p>
            <a:r>
              <a:rPr lang="en-US" dirty="0" smtClean="0"/>
              <a:t>SAMHSA Project Director for Illinois SAMHSA Grant for IPS</a:t>
            </a:r>
            <a:endParaRPr lang="en-US" dirty="0"/>
          </a:p>
          <a:p>
            <a:r>
              <a:rPr lang="en-US" dirty="0" smtClean="0">
                <a:hlinkClick r:id="rId3"/>
              </a:rPr>
              <a:t>Darius.mckinney@illinois.gov</a:t>
            </a:r>
            <a:endParaRPr lang="en-US" dirty="0" smtClean="0"/>
          </a:p>
          <a:p>
            <a:r>
              <a:rPr lang="en-US" dirty="0" smtClean="0"/>
              <a:t>312-218-2447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86400" y="3200400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“I am currently a Wolverine surrounded by  Wisconsin Badgers!!”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23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624840"/>
          </a:xfrm>
        </p:spPr>
        <p:txBody>
          <a:bodyPr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anose="020B0602030504020204" pitchFamily="34" charset="0"/>
              </a:rPr>
              <a:t>Objectives</a:t>
            </a:r>
            <a:endParaRPr lang="en-US" sz="3600" dirty="0">
              <a:latin typeface="Lucida Sans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0628"/>
            <a:ext cx="8229600" cy="392857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Lucida Sans" panose="020B0602030504020204" pitchFamily="34" charset="0"/>
              </a:rPr>
              <a:t>What is </a:t>
            </a:r>
            <a:r>
              <a:rPr lang="en-US" altLang="en-US" sz="3200" dirty="0" smtClean="0">
                <a:latin typeface="Lucida Sans" panose="020B0602030504020204" pitchFamily="34" charset="0"/>
              </a:rPr>
              <a:t>a Career </a:t>
            </a:r>
            <a:r>
              <a:rPr lang="en-US" altLang="en-US" sz="3200" dirty="0">
                <a:latin typeface="Lucida Sans" panose="020B0602030504020204" pitchFamily="34" charset="0"/>
              </a:rPr>
              <a:t>P</a:t>
            </a:r>
            <a:r>
              <a:rPr lang="en-US" altLang="en-US" sz="3200" dirty="0" smtClean="0">
                <a:latin typeface="Lucida Sans" panose="020B0602030504020204" pitchFamily="34" charset="0"/>
              </a:rPr>
              <a:t>rofile?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latin typeface="Lucida Sans" panose="020B0602030504020204" pitchFamily="34" charset="0"/>
              </a:rPr>
              <a:t>Completing a Career Profile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latin typeface="Lucida Sans" panose="020B0602030504020204" pitchFamily="34" charset="0"/>
              </a:rPr>
              <a:t>Using the Career Profile on Job Development</a:t>
            </a:r>
          </a:p>
          <a:p>
            <a:pPr marL="0" indent="0"/>
            <a:endParaRPr lang="en-US" altLang="en-US" sz="3200" dirty="0" smtClean="0"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34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624840"/>
          </a:xfrm>
        </p:spPr>
        <p:txBody>
          <a:bodyPr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anose="020B0602030504020204" pitchFamily="34" charset="0"/>
              </a:rPr>
              <a:t>Career profile</a:t>
            </a:r>
            <a:endParaRPr lang="en-US" sz="3600" dirty="0">
              <a:latin typeface="Lucida Sans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00628"/>
            <a:ext cx="8382000" cy="3928572"/>
          </a:xfrm>
        </p:spPr>
        <p:txBody>
          <a:bodyPr>
            <a:normAutofit lnSpcReduction="10000"/>
          </a:bodyPr>
          <a:lstStyle/>
          <a:p>
            <a:pPr marL="0" indent="0"/>
            <a:r>
              <a:rPr lang="en-US" altLang="en-US" sz="2400" dirty="0" smtClean="0">
                <a:latin typeface="Lucida Sans" panose="020B0602030504020204" pitchFamily="34" charset="0"/>
              </a:rPr>
              <a:t>A Career Profile refers to a document in which the employment specialist records work and educational preferences, work history, educational history, strengths, justice system involvement and other information pertinent to a person’s employment or educational goals.</a:t>
            </a:r>
            <a:endParaRPr lang="en-US" altLang="en-US" sz="2400" dirty="0">
              <a:latin typeface="Lucida Sans" panose="020B0602030504020204" pitchFamily="34" charset="0"/>
            </a:endParaRPr>
          </a:p>
          <a:p>
            <a:pPr marL="0" indent="0"/>
            <a:r>
              <a:rPr lang="en-US" altLang="en-US" sz="2400" dirty="0" smtClean="0">
                <a:latin typeface="Lucida Sans" panose="020B0602030504020204" pitchFamily="34" charset="0"/>
              </a:rPr>
              <a:t>Also Known as: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Lucida Sans" panose="020B0602030504020204" pitchFamily="34" charset="0"/>
              </a:rPr>
              <a:t>Vocational Assessment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Lucida Sans" panose="020B0602030504020204" pitchFamily="34" charset="0"/>
              </a:rPr>
              <a:t>Vocational Profile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Lucida Sans" panose="020B0602030504020204" pitchFamily="34" charset="0"/>
              </a:rPr>
              <a:t>Career Assessment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2400" dirty="0" smtClean="0"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99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624840"/>
          </a:xfrm>
        </p:spPr>
        <p:txBody>
          <a:bodyPr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anose="020B0602030504020204" pitchFamily="34" charset="0"/>
              </a:rPr>
              <a:t>Completing the profile </a:t>
            </a:r>
            <a:endParaRPr lang="en-US" sz="3600" dirty="0">
              <a:latin typeface="Lucida Sans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0628"/>
            <a:ext cx="8229600" cy="3928572"/>
          </a:xfrm>
        </p:spPr>
        <p:txBody>
          <a:bodyPr>
            <a:normAutofit lnSpcReduction="10000"/>
          </a:bodyPr>
          <a:lstStyle/>
          <a:p>
            <a:pPr marL="0" indent="0"/>
            <a:r>
              <a:rPr lang="en-US" altLang="en-US" sz="2800" dirty="0" smtClean="0">
                <a:latin typeface="Lucida Sans" panose="020B0602030504020204" pitchFamily="34" charset="0"/>
              </a:rPr>
              <a:t>IT IS NOT: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Lucida Sans" panose="020B0602030504020204" pitchFamily="34" charset="0"/>
              </a:rPr>
              <a:t>A Questionnaire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Lucida Sans" panose="020B0602030504020204" pitchFamily="34" charset="0"/>
              </a:rPr>
              <a:t>A Standardized </a:t>
            </a:r>
            <a:r>
              <a:rPr lang="en-US" sz="2400" dirty="0">
                <a:latin typeface="Lucida Sans" panose="020B0602030504020204" pitchFamily="34" charset="0"/>
              </a:rPr>
              <a:t>V</a:t>
            </a:r>
            <a:r>
              <a:rPr lang="en-US" sz="2400" dirty="0" smtClean="0">
                <a:latin typeface="Lucida Sans" panose="020B0602030504020204" pitchFamily="34" charset="0"/>
              </a:rPr>
              <a:t>ocational Test of Ability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Lucida Sans" panose="020B0602030504020204" pitchFamily="34" charset="0"/>
              </a:rPr>
              <a:t>Intelligence Test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Lucida Sans" panose="020B0602030504020204" pitchFamily="34" charset="0"/>
              </a:rPr>
              <a:t>A Work Sample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Lucida Sans" panose="020B0602030504020204" pitchFamily="34" charset="0"/>
              </a:rPr>
              <a:t>A Physical or Drug Test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Lucida Sans" panose="020B0602030504020204" pitchFamily="34" charset="0"/>
              </a:rPr>
              <a:t>A Situational Assessment (work try-out) </a:t>
            </a:r>
            <a:endParaRPr lang="en-US" altLang="en-US" sz="2400" dirty="0" smtClean="0">
              <a:latin typeface="Lucida Sans" panose="020B060203050402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Lucida Sans" panose="020B0602030504020204" pitchFamily="34" charset="0"/>
              </a:rPr>
              <a:t>A One-Time Completed Document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Lucida Sans" panose="020B0602030504020204" pitchFamily="34" charset="0"/>
              </a:rPr>
              <a:t>Developed in ONE Session</a:t>
            </a:r>
            <a:endParaRPr lang="en-US" altLang="en-US" sz="2400" dirty="0">
              <a:latin typeface="Lucida Sans" panose="020B0602030504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en-US" sz="2000" dirty="0" smtClean="0">
              <a:latin typeface="Lucida Sans" panose="020B0602030504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en-US" sz="2000" dirty="0" smtClean="0">
              <a:latin typeface="Lucida Sans" panose="020B0602030504020204" pitchFamily="34" charset="0"/>
            </a:endParaRPr>
          </a:p>
        </p:txBody>
      </p:sp>
      <p:sp>
        <p:nvSpPr>
          <p:cNvPr id="4" name="&quot;No&quot; Symbol 3"/>
          <p:cNvSpPr/>
          <p:nvPr/>
        </p:nvSpPr>
        <p:spPr>
          <a:xfrm>
            <a:off x="2286000" y="1295400"/>
            <a:ext cx="4800600" cy="3657600"/>
          </a:xfrm>
          <a:prstGeom prst="noSmoking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70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624840"/>
          </a:xfrm>
        </p:spPr>
        <p:txBody>
          <a:bodyPr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anose="020B0602030504020204" pitchFamily="34" charset="0"/>
              </a:rPr>
              <a:t>Completing the profile </a:t>
            </a:r>
            <a:endParaRPr lang="en-US" sz="3600" dirty="0">
              <a:latin typeface="Lucida Sans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0628"/>
            <a:ext cx="8229600" cy="3928572"/>
          </a:xfrm>
        </p:spPr>
        <p:txBody>
          <a:bodyPr>
            <a:normAutofit lnSpcReduction="10000"/>
          </a:bodyPr>
          <a:lstStyle/>
          <a:p>
            <a:pPr marL="0" indent="0"/>
            <a:r>
              <a:rPr lang="en-US" altLang="en-US" sz="2800" dirty="0" smtClean="0">
                <a:latin typeface="Lucida Sans" panose="020B0602030504020204" pitchFamily="34" charset="0"/>
              </a:rPr>
              <a:t>IT IS: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Lucida Sans" panose="020B0602030504020204" pitchFamily="34" charset="0"/>
              </a:rPr>
              <a:t>Initially developed </a:t>
            </a:r>
            <a:r>
              <a:rPr lang="en-US" sz="2400" dirty="0">
                <a:latin typeface="Lucida Sans" panose="020B0602030504020204" pitchFamily="34" charset="0"/>
              </a:rPr>
              <a:t>over 2-3 </a:t>
            </a:r>
            <a:r>
              <a:rPr lang="en-US" sz="2400" dirty="0" smtClean="0">
                <a:latin typeface="Lucida Sans" panose="020B0602030504020204" pitchFamily="34" charset="0"/>
              </a:rPr>
              <a:t>sessions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>
                <a:latin typeface="Lucida Sans" panose="020B0602030504020204" pitchFamily="34" charset="0"/>
              </a:rPr>
              <a:t>It is </a:t>
            </a:r>
            <a:r>
              <a:rPr lang="en-US" sz="2400" u="sng" dirty="0" smtClean="0">
                <a:latin typeface="Lucida Sans" panose="020B0602030504020204" pitchFamily="34" charset="0"/>
              </a:rPr>
              <a:t>COMPREHENSIVE </a:t>
            </a:r>
            <a:r>
              <a:rPr lang="en-US" sz="2400" dirty="0" smtClean="0">
                <a:latin typeface="Lucida Sans" panose="020B0602030504020204" pitchFamily="34" charset="0"/>
              </a:rPr>
              <a:t> 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Lucida Sans" panose="020B0602030504020204" pitchFamily="34" charset="0"/>
              </a:rPr>
              <a:t>An on-going document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Lucida Sans" panose="020B0602030504020204" pitchFamily="34" charset="0"/>
              </a:rPr>
              <a:t>Updated with changes in preferences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>
                <a:latin typeface="Lucida Sans" panose="020B0602030504020204" pitchFamily="34" charset="0"/>
              </a:rPr>
              <a:t>U</a:t>
            </a:r>
            <a:r>
              <a:rPr lang="en-US" sz="2400" dirty="0" smtClean="0">
                <a:latin typeface="Lucida Sans" panose="020B0602030504020204" pitchFamily="34" charset="0"/>
              </a:rPr>
              <a:t>pdated </a:t>
            </a:r>
            <a:r>
              <a:rPr lang="en-US" sz="2400" dirty="0">
                <a:latin typeface="Lucida Sans" panose="020B0602030504020204" pitchFamily="34" charset="0"/>
              </a:rPr>
              <a:t>with information from work experiences in competitive jobs</a:t>
            </a:r>
            <a:r>
              <a:rPr lang="en-US" sz="2400" dirty="0" smtClean="0">
                <a:latin typeface="Lucida Sans" panose="020B0602030504020204" pitchFamily="34" charset="0"/>
              </a:rPr>
              <a:t>.</a:t>
            </a:r>
            <a:endParaRPr lang="en-US" altLang="en-US" sz="2000" dirty="0" smtClean="0">
              <a:latin typeface="Lucida Sans" panose="020B060203050402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>
                <a:latin typeface="Lucida Sans" panose="020B0602030504020204" pitchFamily="34" charset="0"/>
              </a:rPr>
              <a:t>Aims at problem solving using environmental assessments </a:t>
            </a:r>
            <a:endParaRPr lang="en-US" altLang="en-US" sz="2400" dirty="0" smtClean="0"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25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624840"/>
          </a:xfrm>
        </p:spPr>
        <p:txBody>
          <a:bodyPr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anose="020B0602030504020204" pitchFamily="34" charset="0"/>
              </a:rPr>
              <a:t>Career profile</a:t>
            </a:r>
            <a:endParaRPr lang="en-US" sz="3600" dirty="0">
              <a:latin typeface="Lucida Sans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0628"/>
            <a:ext cx="8229600" cy="3928572"/>
          </a:xfrm>
        </p:spPr>
        <p:txBody>
          <a:bodyPr>
            <a:normAutofit lnSpcReduction="10000"/>
          </a:bodyPr>
          <a:lstStyle/>
          <a:p>
            <a:pPr marL="0" indent="0" algn="ctr"/>
            <a:r>
              <a:rPr lang="en-US" altLang="en-US" sz="2800" dirty="0" smtClean="0">
                <a:latin typeface="Lucida Sans" panose="020B0602030504020204" pitchFamily="34" charset="0"/>
              </a:rPr>
              <a:t>GATHERING DIFFERENT INFORMATION FROM DIFFERENT RESOURCES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Lucida Sans" panose="020B0602030504020204" pitchFamily="34" charset="0"/>
              </a:rPr>
              <a:t>The client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Lucida Sans" panose="020B0602030504020204" pitchFamily="34" charset="0"/>
              </a:rPr>
              <a:t>Treatment team members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Lucida Sans" panose="020B0602030504020204" pitchFamily="34" charset="0"/>
              </a:rPr>
              <a:t>Clinical records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Lucida Sans" panose="020B0602030504020204" pitchFamily="34" charset="0"/>
              </a:rPr>
              <a:t>Family members [with permission]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Lucida Sans" panose="020B0602030504020204" pitchFamily="34" charset="0"/>
              </a:rPr>
              <a:t>Teachers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Lucida Sans" panose="020B0602030504020204" pitchFamily="34" charset="0"/>
              </a:rPr>
              <a:t>Previous employers [with permission]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Lucida Sans" panose="020B0602030504020204" pitchFamily="34" charset="0"/>
              </a:rPr>
              <a:t>“Field Trips” in the community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Lucida Sans" panose="020B0602030504020204" pitchFamily="34" charset="0"/>
              </a:rPr>
              <a:t>Job Shadows</a:t>
            </a:r>
          </a:p>
          <a:p>
            <a:pPr marL="0" indent="0"/>
            <a:endParaRPr lang="en-US" altLang="en-US" sz="2000" dirty="0" smtClean="0">
              <a:latin typeface="Lucida Sans" panose="020B0602030504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en-US" sz="2000" dirty="0" smtClean="0">
              <a:latin typeface="Lucida Sans" panose="020B0602030504020204" pitchFamily="34" charset="0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5441266" y="3033344"/>
            <a:ext cx="533400" cy="381000"/>
          </a:xfrm>
          <a:prstGeom prst="star5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99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624840"/>
          </a:xfrm>
        </p:spPr>
        <p:txBody>
          <a:bodyPr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anose="020B0602030504020204" pitchFamily="34" charset="0"/>
              </a:rPr>
              <a:t>Family Members</a:t>
            </a:r>
            <a:endParaRPr lang="en-US" sz="3600" dirty="0">
              <a:latin typeface="Lucida Sans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0628"/>
            <a:ext cx="8229600" cy="3928572"/>
          </a:xfrm>
        </p:spPr>
        <p:txBody>
          <a:bodyPr>
            <a:normAutofit/>
          </a:bodyPr>
          <a:lstStyle/>
          <a:p>
            <a:pPr marL="0" indent="0" algn="ctr"/>
            <a:r>
              <a:rPr lang="en-US" altLang="en-US" sz="2800" dirty="0" smtClean="0">
                <a:latin typeface="Lucida Sans" panose="020B0602030504020204" pitchFamily="34" charset="0"/>
              </a:rPr>
              <a:t>Everyone’s view of family is unique: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Lucida Sans" panose="020B0602030504020204" pitchFamily="34" charset="0"/>
              </a:rPr>
              <a:t>Traditional Family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Lucida Sans" panose="020B0602030504020204" pitchFamily="34" charset="0"/>
              </a:rPr>
              <a:t>Spouse/Boyfriend/Girlfriend/Partner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Lucida Sans" panose="020B0602030504020204" pitchFamily="34" charset="0"/>
              </a:rPr>
              <a:t>Relatives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Lucida Sans" panose="020B0602030504020204" pitchFamily="34" charset="0"/>
              </a:rPr>
              <a:t>Guardian/Payee/Landlord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Lucida Sans" panose="020B0602030504020204" pitchFamily="34" charset="0"/>
              </a:rPr>
              <a:t>Religious Leader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Lucida Sans" panose="020B0602030504020204" pitchFamily="34" charset="0"/>
              </a:rPr>
              <a:t>Community Members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Lucida Sans" panose="020B0602030504020204" pitchFamily="34" charset="0"/>
              </a:rPr>
              <a:t>Friends/Roommates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Lucida Sans" panose="020B0602030504020204" pitchFamily="34" charset="0"/>
              </a:rPr>
              <a:t>Others in “Recovery”</a:t>
            </a:r>
            <a:endParaRPr lang="en-US" altLang="en-US" sz="2000" dirty="0">
              <a:latin typeface="Lucida Sans" panose="020B0602030504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en-US" sz="2000" dirty="0" smtClean="0">
              <a:latin typeface="Lucida Sans" panose="020B0602030504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en-US" sz="2000" dirty="0" smtClean="0"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62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097280"/>
            <a:ext cx="3810000" cy="385572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Lucida Sans" panose="020B0602030504020204" pitchFamily="34" charset="0"/>
              </a:rPr>
              <a:t>Work Goals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Lucida Sans" panose="020B0602030504020204" pitchFamily="34" charset="0"/>
              </a:rPr>
              <a:t>Education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Lucida Sans" panose="020B0602030504020204" pitchFamily="34" charset="0"/>
              </a:rPr>
              <a:t>Work Experience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Lucida Sans" panose="020B0602030504020204" pitchFamily="34" charset="0"/>
              </a:rPr>
              <a:t>Military Experience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Lucida Sans" panose="020B0602030504020204" pitchFamily="34" charset="0"/>
              </a:rPr>
              <a:t>Cultural Background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Lucida Sans" panose="020B0602030504020204" pitchFamily="34" charset="0"/>
              </a:rPr>
              <a:t>Mental Health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Lucida Sans" panose="020B0602030504020204" pitchFamily="34" charset="0"/>
              </a:rPr>
              <a:t>Cognitive Areas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Lucida Sans" panose="020B0602030504020204" pitchFamily="34" charset="0"/>
              </a:rPr>
              <a:t>Getting Ready for a Job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Lucida Sans" panose="020B0602030504020204" pitchFamily="34" charset="0"/>
              </a:rPr>
              <a:t>Interpersonal Skills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681984" cy="385572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Lucida Sans" panose="020B0602030504020204" pitchFamily="34" charset="0"/>
              </a:rPr>
              <a:t>Benefits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Lucida Sans" panose="020B0602030504020204" pitchFamily="34" charset="0"/>
              </a:rPr>
              <a:t>Disclosure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Lucida Sans" panose="020B0602030504020204" pitchFamily="34" charset="0"/>
              </a:rPr>
              <a:t>Substance Use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Lucida Sans" panose="020B0602030504020204" pitchFamily="34" charset="0"/>
              </a:rPr>
              <a:t>Legal History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Lucida Sans" panose="020B0602030504020204" pitchFamily="34" charset="0"/>
              </a:rPr>
              <a:t>Daily Activity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Lucida Sans" panose="020B0602030504020204" pitchFamily="34" charset="0"/>
              </a:rPr>
              <a:t>Networking Contacts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Lucida Sans" panose="020B0602030504020204" pitchFamily="34" charset="0"/>
              </a:rPr>
              <a:t>Information from Others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Lucida Sans" panose="020B0602030504020204" pitchFamily="34" charset="0"/>
              </a:rPr>
              <a:t>Additional Notes</a:t>
            </a:r>
            <a:endParaRPr lang="en-US" sz="2000" dirty="0">
              <a:latin typeface="Lucida Sans" panose="020B0602030504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04800"/>
            <a:ext cx="7520940" cy="609600"/>
          </a:xfrm>
        </p:spPr>
        <p:txBody>
          <a:bodyPr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anose="020B0602030504020204" pitchFamily="34" charset="0"/>
              </a:rPr>
              <a:t>Gathered information</a:t>
            </a:r>
            <a:endParaRPr lang="en-US" sz="3600" dirty="0"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82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anose="020B0602030504020204" pitchFamily="34" charset="0"/>
              </a:rPr>
              <a:t>Reasons for updates</a:t>
            </a:r>
            <a:endParaRPr lang="en-US" sz="3600" dirty="0">
              <a:latin typeface="Lucida Sans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3886200"/>
          </a:xfrm>
        </p:spPr>
        <p:txBody>
          <a:bodyPr>
            <a:normAutofit lnSpcReduction="10000"/>
          </a:bodyPr>
          <a:lstStyle/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Lucida Sans" panose="020B0602030504020204" pitchFamily="34" charset="0"/>
              </a:rPr>
              <a:t>Hire or loss of job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Lucida Sans" panose="020B0602030504020204" pitchFamily="34" charset="0"/>
              </a:rPr>
              <a:t>Change in vocational interest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Lucida Sans" panose="020B0602030504020204" pitchFamily="34" charset="0"/>
              </a:rPr>
              <a:t>Change </a:t>
            </a:r>
            <a:r>
              <a:rPr lang="en-US" sz="2800" b="1" dirty="0">
                <a:latin typeface="Lucida Sans" panose="020B0602030504020204" pitchFamily="34" charset="0"/>
              </a:rPr>
              <a:t>in disclosure preference, reintroduction of disclosure </a:t>
            </a:r>
            <a:r>
              <a:rPr lang="en-US" sz="2800" b="1" dirty="0" smtClean="0">
                <a:latin typeface="Lucida Sans" panose="020B0602030504020204" pitchFamily="34" charset="0"/>
              </a:rPr>
              <a:t>topic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Lucida Sans" panose="020B0602030504020204" pitchFamily="34" charset="0"/>
              </a:rPr>
              <a:t>Benefits consultation -- at hire or after </a:t>
            </a:r>
            <a:r>
              <a:rPr lang="en-US" sz="2800" b="1" dirty="0">
                <a:latin typeface="Lucida Sans" panose="020B0602030504020204" pitchFamily="34" charset="0"/>
              </a:rPr>
              <a:t>job </a:t>
            </a:r>
            <a:r>
              <a:rPr lang="en-US" sz="2800" b="1" dirty="0" smtClean="0">
                <a:latin typeface="Lucida Sans" panose="020B0602030504020204" pitchFamily="34" charset="0"/>
              </a:rPr>
              <a:t>leaving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Lucida Sans" panose="020B0602030504020204" pitchFamily="34" charset="0"/>
              </a:rPr>
              <a:t>New </a:t>
            </a:r>
            <a:r>
              <a:rPr lang="en-US" sz="2800" b="1" dirty="0">
                <a:latin typeface="Lucida Sans" panose="020B0602030504020204" pitchFamily="34" charset="0"/>
              </a:rPr>
              <a:t>interests, </a:t>
            </a:r>
            <a:r>
              <a:rPr lang="en-US" sz="2800" b="1" dirty="0" smtClean="0">
                <a:latin typeface="Lucida Sans" panose="020B0602030504020204" pitchFamily="34" charset="0"/>
              </a:rPr>
              <a:t>goals, triggers</a:t>
            </a:r>
            <a:r>
              <a:rPr lang="en-US" sz="2800" b="1" dirty="0">
                <a:latin typeface="Lucida Sans" panose="020B0602030504020204" pitchFamily="34" charset="0"/>
              </a:rPr>
              <a:t>, obstacles, resources, natural </a:t>
            </a:r>
            <a:r>
              <a:rPr lang="en-US" sz="2800" b="1" dirty="0" smtClean="0">
                <a:latin typeface="Lucida Sans" panose="020B0602030504020204" pitchFamily="34" charset="0"/>
              </a:rPr>
              <a:t>supports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Lucida Sans" panose="020B0602030504020204" pitchFamily="34" charset="0"/>
              </a:rPr>
              <a:t>New coping </a:t>
            </a:r>
            <a:r>
              <a:rPr lang="en-US" sz="2800" b="1" dirty="0">
                <a:latin typeface="Lucida Sans" panose="020B0602030504020204" pitchFamily="34" charset="0"/>
              </a:rPr>
              <a:t>strategies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39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235</TotalTime>
  <Words>568</Words>
  <Application>Microsoft Office PowerPoint</Application>
  <PresentationFormat>On-screen Show (4:3)</PresentationFormat>
  <Paragraphs>118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Angles</vt:lpstr>
      <vt:lpstr>Developing the career profile</vt:lpstr>
      <vt:lpstr>Objectives</vt:lpstr>
      <vt:lpstr>Career profile</vt:lpstr>
      <vt:lpstr>Completing the profile </vt:lpstr>
      <vt:lpstr>Completing the profile </vt:lpstr>
      <vt:lpstr>Career profile</vt:lpstr>
      <vt:lpstr>Family Members</vt:lpstr>
      <vt:lpstr>Gathered information</vt:lpstr>
      <vt:lpstr>Reasons for updates</vt:lpstr>
      <vt:lpstr>Tips:</vt:lpstr>
      <vt:lpstr>Tips:</vt:lpstr>
      <vt:lpstr>Tips:</vt:lpstr>
      <vt:lpstr>Facts:</vt:lpstr>
      <vt:lpstr>Facts:</vt:lpstr>
      <vt:lpstr>Most important!!!</vt:lpstr>
      <vt:lpstr>THANK YOU!!!</vt:lpstr>
    </vt:vector>
  </TitlesOfParts>
  <Company>Thresholds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McKinney, Darius</dc:creator>
  <cp:lastModifiedBy>Lisa Razzano</cp:lastModifiedBy>
  <cp:revision>26</cp:revision>
  <dcterms:created xsi:type="dcterms:W3CDTF">2015-07-27T20:07:34Z</dcterms:created>
  <dcterms:modified xsi:type="dcterms:W3CDTF">2016-02-05T16:56:12Z</dcterms:modified>
</cp:coreProperties>
</file>