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9" r:id="rId4"/>
    <p:sldId id="260" r:id="rId5"/>
    <p:sldId id="266" r:id="rId6"/>
    <p:sldId id="267" r:id="rId7"/>
    <p:sldId id="268" r:id="rId8"/>
    <p:sldId id="261" r:id="rId9"/>
    <p:sldId id="262" r:id="rId10"/>
    <p:sldId id="265" r:id="rId11"/>
    <p:sldId id="263" r:id="rId12"/>
    <p:sldId id="264"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269" y="-29"/>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5A7087BD-D818-4700-9A10-59001CD40222}" type="datetimeFigureOut">
              <a:rPr lang="en-US" smtClean="0"/>
              <a:t>2/5/2016</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53F322A6-4C87-443B-86A2-35162CDABD33}"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7087BD-D818-4700-9A10-59001CD40222}"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F322A6-4C87-443B-86A2-35162CDABD3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7087BD-D818-4700-9A10-59001CD40222}"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53F322A6-4C87-443B-86A2-35162CDABD3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7087BD-D818-4700-9A10-59001CD40222}"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F322A6-4C87-443B-86A2-35162CDABD33}"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5A7087BD-D818-4700-9A10-59001CD40222}" type="datetimeFigureOut">
              <a:rPr lang="en-US" smtClean="0"/>
              <a:t>2/5/2016</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53F322A6-4C87-443B-86A2-35162CDABD33}"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7087BD-D818-4700-9A10-59001CD40222}"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F322A6-4C87-443B-86A2-35162CDABD33}"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7087BD-D818-4700-9A10-59001CD40222}" type="datetimeFigureOut">
              <a:rPr lang="en-US" smtClean="0"/>
              <a:t>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F322A6-4C87-443B-86A2-35162CDABD33}"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A7087BD-D818-4700-9A10-59001CD40222}" type="datetimeFigureOut">
              <a:rPr lang="en-US" smtClean="0"/>
              <a:t>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F322A6-4C87-443B-86A2-35162CDABD33}"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5A7087BD-D818-4700-9A10-59001CD40222}" type="datetimeFigureOut">
              <a:rPr lang="en-US" smtClean="0"/>
              <a:t>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F322A6-4C87-443B-86A2-35162CDABD3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7087BD-D818-4700-9A10-59001CD40222}"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53F322A6-4C87-443B-86A2-35162CDABD33}"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7087BD-D818-4700-9A10-59001CD40222}"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F322A6-4C87-443B-86A2-35162CDABD33}"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5A7087BD-D818-4700-9A10-59001CD40222}" type="datetimeFigureOut">
              <a:rPr lang="en-US" smtClean="0"/>
              <a:t>2/5/2016</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53F322A6-4C87-443B-86A2-35162CDABD3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merriam-webster.com/dictionary/busy" TargetMode="External"/><Relationship Id="rId2" Type="http://schemas.openxmlformats.org/officeDocument/2006/relationships/hyperlink" Target="http://www.merriam-webster.com/dictionary/occupied" TargetMode="External"/><Relationship Id="rId1" Type="http://schemas.openxmlformats.org/officeDocument/2006/relationships/slideLayout" Target="../slideLayouts/slideLayout2.xml"/><Relationship Id="rId5" Type="http://schemas.openxmlformats.org/officeDocument/2006/relationships/hyperlink" Target="http://www.merriam-webster.com/dictionary/engaged" TargetMode="External"/><Relationship Id="rId4" Type="http://schemas.openxmlformats.org/officeDocument/2006/relationships/hyperlink" Target="http://www.merriam-webster.com/dictionary/committe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IPS SUPPORTED EMPLOYMENT</a:t>
            </a:r>
            <a:endParaRPr lang="en-US" dirty="0"/>
          </a:p>
        </p:txBody>
      </p:sp>
      <p:sp>
        <p:nvSpPr>
          <p:cNvPr id="2" name="Title 1"/>
          <p:cNvSpPr>
            <a:spLocks noGrp="1"/>
          </p:cNvSpPr>
          <p:nvPr>
            <p:ph type="title"/>
          </p:nvPr>
        </p:nvSpPr>
        <p:spPr>
          <a:xfrm>
            <a:off x="457200" y="1371600"/>
            <a:ext cx="6324600" cy="3657600"/>
          </a:xfrm>
        </p:spPr>
        <p:txBody>
          <a:bodyPr/>
          <a:lstStyle/>
          <a:p>
            <a:r>
              <a:rPr lang="en-US" dirty="0" smtClean="0"/>
              <a:t>ENGAGEMENT</a:t>
            </a:r>
            <a:br>
              <a:rPr lang="en-US" dirty="0" smtClean="0"/>
            </a:br>
            <a:r>
              <a:rPr lang="en-US" sz="2800" b="1" dirty="0"/>
              <a:t>Susanne M. Logsdon</a:t>
            </a:r>
            <a:r>
              <a:rPr lang="en-US" sz="2800" dirty="0"/>
              <a:t/>
            </a:r>
            <a:br>
              <a:rPr lang="en-US" sz="2800" dirty="0"/>
            </a:br>
            <a:r>
              <a:rPr lang="en-US" sz="2800" dirty="0"/>
              <a:t>DHS/Division of Mental Health, Regions 1 &amp; 2 IPS Trainer</a:t>
            </a:r>
            <a:r>
              <a:rPr lang="en-US" dirty="0"/>
              <a:t/>
            </a:r>
            <a:br>
              <a:rPr lang="en-US" dirty="0"/>
            </a:br>
            <a:endParaRPr lang="en-US" dirty="0"/>
          </a:p>
        </p:txBody>
      </p:sp>
    </p:spTree>
    <p:extLst>
      <p:ext uri="{BB962C8B-B14F-4D97-AF65-F5344CB8AC3E}">
        <p14:creationId xmlns:p14="http://schemas.microsoft.com/office/powerpoint/2010/main" val="3688237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Cancelling right beforehand</a:t>
            </a:r>
          </a:p>
          <a:p>
            <a:r>
              <a:rPr lang="en-US" dirty="0" smtClean="0"/>
              <a:t>Arriving late</a:t>
            </a:r>
          </a:p>
          <a:p>
            <a:r>
              <a:rPr lang="en-US" dirty="0" smtClean="0"/>
              <a:t>Requesting </a:t>
            </a:r>
            <a:r>
              <a:rPr lang="en-US" dirty="0"/>
              <a:t>to leave early </a:t>
            </a:r>
          </a:p>
          <a:p>
            <a:r>
              <a:rPr lang="en-US" dirty="0" smtClean="0"/>
              <a:t>Lack of follow through/preparation for discussed &amp; agreed upon activities for that day’s session</a:t>
            </a:r>
          </a:p>
          <a:p>
            <a:r>
              <a:rPr lang="en-US" dirty="0" smtClean="0"/>
              <a:t>Changes in living environment &amp;/or household status that may lead to new focuses &amp; commitments</a:t>
            </a:r>
          </a:p>
          <a:p>
            <a:r>
              <a:rPr lang="en-US" dirty="0" smtClean="0"/>
              <a:t>Change in demeanor from one session to following session</a:t>
            </a:r>
          </a:p>
          <a:p>
            <a:r>
              <a:rPr lang="en-US" dirty="0"/>
              <a:t>No call/no </a:t>
            </a:r>
            <a:r>
              <a:rPr lang="en-US" dirty="0" smtClean="0"/>
              <a:t>show to appointment(s)</a:t>
            </a:r>
          </a:p>
          <a:p>
            <a:r>
              <a:rPr lang="en-US" dirty="0" smtClean="0"/>
              <a:t>Increased expression of self-doubt and/or fear</a:t>
            </a:r>
          </a:p>
          <a:p>
            <a:r>
              <a:rPr lang="en-US" dirty="0" smtClean="0"/>
              <a:t>Only rescheduling when you seek them out; does not initiate</a:t>
            </a:r>
          </a:p>
          <a:p>
            <a:endParaRPr lang="en-US" dirty="0" smtClean="0"/>
          </a:p>
          <a:p>
            <a:endParaRPr lang="en-US" dirty="0" smtClean="0"/>
          </a:p>
          <a:p>
            <a:endParaRPr lang="en-US" dirty="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lvl="1"/>
            <a:endParaRPr lang="en-US" dirty="0"/>
          </a:p>
        </p:txBody>
      </p:sp>
      <p:sp>
        <p:nvSpPr>
          <p:cNvPr id="3" name="Title 2"/>
          <p:cNvSpPr>
            <a:spLocks noGrp="1"/>
          </p:cNvSpPr>
          <p:nvPr>
            <p:ph type="title"/>
          </p:nvPr>
        </p:nvSpPr>
        <p:spPr/>
        <p:txBody>
          <a:bodyPr/>
          <a:lstStyle/>
          <a:p>
            <a:r>
              <a:rPr lang="en-US" dirty="0" smtClean="0"/>
              <a:t>Early Warning Signs of </a:t>
            </a:r>
            <a:br>
              <a:rPr lang="en-US" dirty="0" smtClean="0"/>
            </a:br>
            <a:r>
              <a:rPr lang="en-US" dirty="0" smtClean="0"/>
              <a:t>Dis-engagement </a:t>
            </a:r>
            <a:endParaRPr lang="en-US" dirty="0"/>
          </a:p>
        </p:txBody>
      </p:sp>
    </p:spTree>
    <p:extLst>
      <p:ext uri="{BB962C8B-B14F-4D97-AF65-F5344CB8AC3E}">
        <p14:creationId xmlns:p14="http://schemas.microsoft.com/office/powerpoint/2010/main" val="9957942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When:</a:t>
            </a:r>
          </a:p>
          <a:p>
            <a:pPr lvl="1"/>
            <a:r>
              <a:rPr lang="en-US" dirty="0" smtClean="0"/>
              <a:t>Be observant and act as soon as you sense signs of  dis-engagement.</a:t>
            </a:r>
          </a:p>
          <a:p>
            <a:pPr lvl="1"/>
            <a:r>
              <a:rPr lang="en-US" dirty="0" smtClean="0"/>
              <a:t>If no progress is being made, but you’re meeting regularly, it’s time to re-evaluate the plan (it could be that someone’s not engaged).</a:t>
            </a:r>
          </a:p>
          <a:p>
            <a:r>
              <a:rPr lang="en-US" dirty="0" smtClean="0"/>
              <a:t>How:</a:t>
            </a:r>
          </a:p>
          <a:p>
            <a:pPr lvl="1"/>
            <a:r>
              <a:rPr lang="en-US" dirty="0" smtClean="0"/>
              <a:t>Stop, inquire, listen &amp; act/re-plan according to your client.</a:t>
            </a:r>
          </a:p>
          <a:p>
            <a:pPr lvl="1"/>
            <a:r>
              <a:rPr lang="en-US" dirty="0" smtClean="0"/>
              <a:t>Give your client a voice in the plan.  </a:t>
            </a:r>
          </a:p>
          <a:p>
            <a:pPr lvl="1"/>
            <a:r>
              <a:rPr lang="en-US" dirty="0" smtClean="0"/>
              <a:t>Utilize motivational interviewing &amp; attentive listening to support your clients with developing their own plan based off their interests, skills, passions and dreams (rather than your ‘expert’ opinion, even if you are an ‘expert’).</a:t>
            </a:r>
          </a:p>
          <a:p>
            <a:pPr lvl="1"/>
            <a:r>
              <a:rPr lang="en-US" dirty="0" smtClean="0"/>
              <a:t>Allow people to make mistakes and learn from them.  Be there to offer support and to praise their efforts.  That’s how we learn &amp; become invested in ourselves!</a:t>
            </a:r>
          </a:p>
          <a:p>
            <a:pPr lvl="1"/>
            <a:endParaRPr lang="en-US" dirty="0" smtClean="0"/>
          </a:p>
          <a:p>
            <a:pPr lvl="1"/>
            <a:endParaRPr lang="en-US" dirty="0"/>
          </a:p>
        </p:txBody>
      </p:sp>
      <p:sp>
        <p:nvSpPr>
          <p:cNvPr id="3" name="Title 2"/>
          <p:cNvSpPr>
            <a:spLocks noGrp="1"/>
          </p:cNvSpPr>
          <p:nvPr>
            <p:ph type="title"/>
          </p:nvPr>
        </p:nvSpPr>
        <p:spPr/>
        <p:txBody>
          <a:bodyPr/>
          <a:lstStyle/>
          <a:p>
            <a:r>
              <a:rPr lang="en-US" dirty="0" smtClean="0"/>
              <a:t>Re-engagement: when &amp; how?</a:t>
            </a:r>
            <a:endParaRPr lang="en-US" dirty="0"/>
          </a:p>
        </p:txBody>
      </p:sp>
    </p:spTree>
    <p:extLst>
      <p:ext uri="{BB962C8B-B14F-4D97-AF65-F5344CB8AC3E}">
        <p14:creationId xmlns:p14="http://schemas.microsoft.com/office/powerpoint/2010/main" val="4156424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14. Assertive engagement and outreach by integrated treatment team: </a:t>
            </a:r>
            <a:endParaRPr lang="en-US" dirty="0" smtClean="0"/>
          </a:p>
          <a:p>
            <a:pPr lvl="1"/>
            <a:r>
              <a:rPr lang="en-US" dirty="0" smtClean="0"/>
              <a:t>.</a:t>
            </a:r>
          </a:p>
          <a:p>
            <a:r>
              <a:rPr lang="en-US" dirty="0"/>
              <a:t>5= Evidence that </a:t>
            </a:r>
            <a:r>
              <a:rPr lang="en-US" i="1" u="sng" dirty="0">
                <a:effectLst>
                  <a:outerShdw blurRad="38100" dist="38100" dir="2700000" algn="tl">
                    <a:srgbClr val="000000">
                      <a:alpha val="43137"/>
                    </a:srgbClr>
                  </a:outerShdw>
                </a:effectLst>
              </a:rPr>
              <a:t>all 6 strategies</a:t>
            </a:r>
            <a:r>
              <a:rPr lang="en-US" dirty="0"/>
              <a:t> for engagement and outreach are used: </a:t>
            </a:r>
            <a:endParaRPr lang="en-US" dirty="0" smtClean="0"/>
          </a:p>
          <a:p>
            <a:pPr lvl="1"/>
            <a:r>
              <a:rPr lang="en-US" dirty="0"/>
              <a:t>1</a:t>
            </a:r>
            <a:r>
              <a:rPr lang="en-US" dirty="0" smtClean="0"/>
              <a:t>) Service termination </a:t>
            </a:r>
            <a:r>
              <a:rPr lang="en-US" dirty="0"/>
              <a:t>is not based on missed appointments or fixed time limits</a:t>
            </a:r>
            <a:r>
              <a:rPr lang="en-US" dirty="0" smtClean="0"/>
              <a:t>.</a:t>
            </a:r>
          </a:p>
          <a:p>
            <a:pPr lvl="1"/>
            <a:r>
              <a:rPr lang="en-US" dirty="0"/>
              <a:t>2</a:t>
            </a:r>
            <a:r>
              <a:rPr lang="en-US" dirty="0" smtClean="0"/>
              <a:t>) </a:t>
            </a:r>
            <a:r>
              <a:rPr lang="en-US" dirty="0"/>
              <a:t>Systematic documentation of outreach attempts. </a:t>
            </a:r>
            <a:endParaRPr lang="en-US" dirty="0" smtClean="0"/>
          </a:p>
          <a:p>
            <a:pPr lvl="1"/>
            <a:r>
              <a:rPr lang="en-US" dirty="0"/>
              <a:t>3</a:t>
            </a:r>
            <a:r>
              <a:rPr lang="en-US" dirty="0" smtClean="0"/>
              <a:t>) </a:t>
            </a:r>
            <a:r>
              <a:rPr lang="en-US" dirty="0"/>
              <a:t>Engagement </a:t>
            </a:r>
            <a:r>
              <a:rPr lang="en-US" dirty="0" smtClean="0"/>
              <a:t>and outreach </a:t>
            </a:r>
            <a:r>
              <a:rPr lang="en-US" dirty="0"/>
              <a:t>attempts made by integrated team members. </a:t>
            </a:r>
            <a:endParaRPr lang="en-US" dirty="0" smtClean="0"/>
          </a:p>
          <a:p>
            <a:pPr lvl="1"/>
            <a:r>
              <a:rPr lang="en-US" dirty="0"/>
              <a:t>4</a:t>
            </a:r>
            <a:r>
              <a:rPr lang="en-US" dirty="0" smtClean="0"/>
              <a:t>) Multiple home/community </a:t>
            </a:r>
            <a:r>
              <a:rPr lang="en-US" dirty="0"/>
              <a:t>visits. </a:t>
            </a:r>
            <a:endParaRPr lang="en-US" dirty="0" smtClean="0"/>
          </a:p>
          <a:p>
            <a:pPr lvl="1"/>
            <a:r>
              <a:rPr lang="en-US" dirty="0"/>
              <a:t>5</a:t>
            </a:r>
            <a:r>
              <a:rPr lang="en-US" dirty="0" smtClean="0"/>
              <a:t>) </a:t>
            </a:r>
            <a:r>
              <a:rPr lang="en-US" dirty="0"/>
              <a:t>Coordinated visits by employment </a:t>
            </a:r>
            <a:r>
              <a:rPr lang="en-US" dirty="0" smtClean="0"/>
              <a:t>specialist with </a:t>
            </a:r>
            <a:r>
              <a:rPr lang="en-US" dirty="0"/>
              <a:t>integrated team member. </a:t>
            </a:r>
            <a:endParaRPr lang="en-US" dirty="0" smtClean="0"/>
          </a:p>
          <a:p>
            <a:pPr lvl="1"/>
            <a:r>
              <a:rPr lang="en-US" dirty="0"/>
              <a:t>6</a:t>
            </a:r>
            <a:r>
              <a:rPr lang="en-US" dirty="0" smtClean="0"/>
              <a:t>) </a:t>
            </a:r>
            <a:r>
              <a:rPr lang="en-US" dirty="0"/>
              <a:t>Connect with family, when applicable.</a:t>
            </a:r>
          </a:p>
        </p:txBody>
      </p:sp>
      <p:sp>
        <p:nvSpPr>
          <p:cNvPr id="3" name="Title 2"/>
          <p:cNvSpPr>
            <a:spLocks noGrp="1"/>
          </p:cNvSpPr>
          <p:nvPr>
            <p:ph type="title"/>
          </p:nvPr>
        </p:nvSpPr>
        <p:spPr/>
        <p:txBody>
          <a:bodyPr/>
          <a:lstStyle/>
          <a:p>
            <a:r>
              <a:rPr lang="en-US" dirty="0" smtClean="0"/>
              <a:t>Assertive engagement &amp; outreach by integrated treatment team</a:t>
            </a:r>
            <a:endParaRPr lang="en-US" dirty="0"/>
          </a:p>
        </p:txBody>
      </p:sp>
    </p:spTree>
    <p:extLst>
      <p:ext uri="{BB962C8B-B14F-4D97-AF65-F5344CB8AC3E}">
        <p14:creationId xmlns:p14="http://schemas.microsoft.com/office/powerpoint/2010/main" val="18209695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Examples:  </a:t>
            </a:r>
          </a:p>
          <a:p>
            <a:pPr lvl="1"/>
            <a:r>
              <a:rPr lang="en-US" dirty="0" smtClean="0"/>
              <a:t>1) Home visit with case manager</a:t>
            </a:r>
          </a:p>
          <a:p>
            <a:pPr lvl="1"/>
            <a:r>
              <a:rPr lang="en-US" dirty="0" smtClean="0"/>
              <a:t>2) Work site visit with case manager</a:t>
            </a:r>
          </a:p>
          <a:p>
            <a:pPr lvl="1"/>
            <a:r>
              <a:rPr lang="en-US" dirty="0" smtClean="0"/>
              <a:t>3) Piggyback appointment with clinical staff (case manager, therapist, psychiatrist, IDDT person, etc.)</a:t>
            </a:r>
          </a:p>
          <a:p>
            <a:pPr lvl="1"/>
            <a:r>
              <a:rPr lang="en-US" dirty="0" smtClean="0"/>
              <a:t>4) Ask member(s) of treatment team to pass message along to consumer/encourage to contact you.</a:t>
            </a:r>
          </a:p>
          <a:p>
            <a:pPr lvl="1"/>
            <a:r>
              <a:rPr lang="en-US" dirty="0" smtClean="0"/>
              <a:t>5) Community visit to place known to hang out</a:t>
            </a:r>
          </a:p>
          <a:p>
            <a:pPr lvl="1"/>
            <a:r>
              <a:rPr lang="en-US" dirty="0"/>
              <a:t>6</a:t>
            </a:r>
            <a:r>
              <a:rPr lang="en-US" dirty="0" smtClean="0"/>
              <a:t>) Drop-in center visit (if known to visit)</a:t>
            </a:r>
          </a:p>
          <a:p>
            <a:pPr lvl="1"/>
            <a:r>
              <a:rPr lang="en-US" dirty="0"/>
              <a:t>7</a:t>
            </a:r>
            <a:r>
              <a:rPr lang="en-US" dirty="0" smtClean="0"/>
              <a:t>) Family member contact (ROI must be on file)</a:t>
            </a:r>
          </a:p>
          <a:p>
            <a:pPr lvl="1"/>
            <a:r>
              <a:rPr lang="en-US" dirty="0"/>
              <a:t>8</a:t>
            </a:r>
            <a:r>
              <a:rPr lang="en-US" dirty="0" smtClean="0"/>
              <a:t>) Visit place of worship (if applicable)</a:t>
            </a:r>
          </a:p>
          <a:p>
            <a:pPr lvl="1"/>
            <a:r>
              <a:rPr lang="en-US" dirty="0"/>
              <a:t>9</a:t>
            </a:r>
            <a:r>
              <a:rPr lang="en-US" dirty="0" smtClean="0"/>
              <a:t>) Mail a letter or card</a:t>
            </a:r>
          </a:p>
          <a:p>
            <a:pPr lvl="1"/>
            <a:r>
              <a:rPr lang="en-US" dirty="0" smtClean="0"/>
              <a:t>10) Send an email together with clinical staff</a:t>
            </a:r>
          </a:p>
          <a:p>
            <a:pPr lvl="1"/>
            <a:r>
              <a:rPr lang="en-US" dirty="0" smtClean="0"/>
              <a:t>11) Leave a note at residence or with landlord</a:t>
            </a:r>
          </a:p>
          <a:p>
            <a:pPr marL="365760" lvl="1" indent="0">
              <a:buNone/>
            </a:pPr>
            <a:endParaRPr lang="en-US" dirty="0"/>
          </a:p>
        </p:txBody>
      </p:sp>
      <p:sp>
        <p:nvSpPr>
          <p:cNvPr id="3" name="Title 2"/>
          <p:cNvSpPr>
            <a:spLocks noGrp="1"/>
          </p:cNvSpPr>
          <p:nvPr>
            <p:ph type="title"/>
          </p:nvPr>
        </p:nvSpPr>
        <p:spPr/>
        <p:txBody>
          <a:bodyPr/>
          <a:lstStyle/>
          <a:p>
            <a:r>
              <a:rPr lang="en-US" dirty="0" smtClean="0"/>
              <a:t>Assertive Engagement &amp; Outreach by integrated treatment team</a:t>
            </a:r>
            <a:endParaRPr lang="en-US" dirty="0"/>
          </a:p>
        </p:txBody>
      </p:sp>
    </p:spTree>
    <p:extLst>
      <p:ext uri="{BB962C8B-B14F-4D97-AF65-F5344CB8AC3E}">
        <p14:creationId xmlns:p14="http://schemas.microsoft.com/office/powerpoint/2010/main" val="2475349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r>
              <a:rPr lang="en-US" dirty="0" smtClean="0"/>
              <a:t>Recovery </a:t>
            </a:r>
            <a:r>
              <a:rPr lang="en-US" dirty="0"/>
              <a:t>is a deeply personal, unique process of changing one's attitudes, values, feelings</a:t>
            </a:r>
            <a:r>
              <a:rPr lang="en-US" dirty="0" smtClean="0"/>
              <a:t>, goals</a:t>
            </a:r>
            <a:r>
              <a:rPr lang="en-US" dirty="0"/>
              <a:t>, skills and roles. It is a way of living a satisfying, hopeful and contributing life, even with the limitations caused by illness. Recovery involves the development of new meaning and purpose in one's life as one grows beyond the catastrophic effects of mental illness.</a:t>
            </a:r>
            <a:r>
              <a:rPr lang="en-US" i="1" dirty="0"/>
              <a:t> </a:t>
            </a:r>
            <a:endParaRPr lang="en-US" i="1" dirty="0" smtClean="0"/>
          </a:p>
          <a:p>
            <a:pPr marL="45720" indent="0">
              <a:buNone/>
            </a:pPr>
            <a:r>
              <a:rPr lang="en-US" i="1" dirty="0"/>
              <a:t/>
            </a:r>
            <a:br>
              <a:rPr lang="en-US" i="1" dirty="0"/>
            </a:br>
            <a:r>
              <a:rPr lang="en-US" i="1" dirty="0" smtClean="0"/>
              <a:t>-</a:t>
            </a:r>
            <a:r>
              <a:rPr lang="en-US" dirty="0" smtClean="0"/>
              <a:t>Bill </a:t>
            </a:r>
            <a:r>
              <a:rPr lang="en-US" dirty="0"/>
              <a:t>Anthony</a:t>
            </a:r>
          </a:p>
          <a:p>
            <a:endParaRPr lang="en-US" dirty="0"/>
          </a:p>
        </p:txBody>
      </p:sp>
      <p:sp>
        <p:nvSpPr>
          <p:cNvPr id="3" name="Title 2"/>
          <p:cNvSpPr>
            <a:spLocks noGrp="1"/>
          </p:cNvSpPr>
          <p:nvPr>
            <p:ph type="title"/>
          </p:nvPr>
        </p:nvSpPr>
        <p:spPr/>
        <p:txBody>
          <a:bodyPr/>
          <a:lstStyle/>
          <a:p>
            <a:r>
              <a:rPr lang="en-US" dirty="0" smtClean="0"/>
              <a:t>Individual Journey’s</a:t>
            </a:r>
            <a:endParaRPr lang="en-US" dirty="0"/>
          </a:p>
        </p:txBody>
      </p:sp>
    </p:spTree>
    <p:extLst>
      <p:ext uri="{BB962C8B-B14F-4D97-AF65-F5344CB8AC3E}">
        <p14:creationId xmlns:p14="http://schemas.microsoft.com/office/powerpoint/2010/main" val="970123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t>Engage</a:t>
            </a:r>
          </a:p>
          <a:p>
            <a:pPr marL="45720" indent="0">
              <a:buNone/>
            </a:pPr>
            <a:r>
              <a:rPr lang="en-US" i="1" dirty="0" smtClean="0"/>
              <a:t>verb</a:t>
            </a:r>
            <a:r>
              <a:rPr lang="en-US" dirty="0" smtClean="0"/>
              <a:t> </a:t>
            </a:r>
            <a:r>
              <a:rPr lang="en-US" dirty="0" err="1"/>
              <a:t>en·gage</a:t>
            </a:r>
            <a:r>
              <a:rPr lang="en-US" dirty="0"/>
              <a:t> </a:t>
            </a:r>
            <a:endParaRPr lang="en-US" dirty="0" smtClean="0"/>
          </a:p>
          <a:p>
            <a:pPr marL="45720" indent="0">
              <a:buNone/>
            </a:pPr>
            <a:r>
              <a:rPr lang="en-US" dirty="0" smtClean="0"/>
              <a:t>: </a:t>
            </a:r>
            <a:r>
              <a:rPr lang="en-US" dirty="0"/>
              <a:t>to get and keep (someone's attention, interest, etc</a:t>
            </a:r>
            <a:r>
              <a:rPr lang="en-US" dirty="0" smtClean="0"/>
              <a:t>.)</a:t>
            </a:r>
          </a:p>
          <a:p>
            <a:pPr marL="45720" indent="0">
              <a:buNone/>
            </a:pPr>
            <a:endParaRPr lang="en-US" dirty="0" smtClean="0"/>
          </a:p>
          <a:p>
            <a:r>
              <a:rPr lang="en-US" b="1" dirty="0" smtClean="0"/>
              <a:t>Engaged</a:t>
            </a:r>
          </a:p>
          <a:p>
            <a:pPr marL="45720" indent="0">
              <a:buNone/>
            </a:pPr>
            <a:r>
              <a:rPr lang="nl-NL" i="1" dirty="0"/>
              <a:t>adjective</a:t>
            </a:r>
            <a:r>
              <a:rPr lang="nl-NL" dirty="0"/>
              <a:t> en·gaged </a:t>
            </a:r>
            <a:endParaRPr lang="nl-NL" dirty="0" smtClean="0"/>
          </a:p>
          <a:p>
            <a:pPr>
              <a:buFont typeface="Wingdings" panose="05000000000000000000" pitchFamily="2" charset="2"/>
              <a:buChar char="v"/>
            </a:pPr>
            <a:r>
              <a:rPr lang="nl-NL" dirty="0" smtClean="0"/>
              <a:t> </a:t>
            </a:r>
            <a:r>
              <a:rPr lang="en-US" dirty="0" smtClean="0"/>
              <a:t>1</a:t>
            </a:r>
            <a:r>
              <a:rPr lang="en-US" b="1" dirty="0" smtClean="0"/>
              <a:t>:</a:t>
            </a:r>
            <a:r>
              <a:rPr lang="en-US" dirty="0"/>
              <a:t>  involved in activity </a:t>
            </a:r>
            <a:r>
              <a:rPr lang="en-US" b="1" dirty="0"/>
              <a:t>:</a:t>
            </a:r>
            <a:r>
              <a:rPr lang="en-US" dirty="0"/>
              <a:t>  </a:t>
            </a:r>
            <a:r>
              <a:rPr lang="en-US" dirty="0">
                <a:hlinkClick r:id="rId2"/>
              </a:rPr>
              <a:t>occupied</a:t>
            </a:r>
            <a:r>
              <a:rPr lang="en-US" dirty="0"/>
              <a:t>, </a:t>
            </a:r>
            <a:r>
              <a:rPr lang="en-US" dirty="0">
                <a:hlinkClick r:id="rId3"/>
              </a:rPr>
              <a:t>busy</a:t>
            </a:r>
            <a:r>
              <a:rPr lang="en-US" dirty="0"/>
              <a:t> </a:t>
            </a:r>
            <a:endParaRPr lang="en-US" dirty="0" smtClean="0"/>
          </a:p>
          <a:p>
            <a:pPr>
              <a:buFont typeface="Wingdings" panose="05000000000000000000" pitchFamily="2" charset="2"/>
              <a:buChar char="v"/>
            </a:pPr>
            <a:r>
              <a:rPr lang="en-US" dirty="0" smtClean="0"/>
              <a:t> 2</a:t>
            </a:r>
            <a:r>
              <a:rPr lang="en-US" b="1" dirty="0" smtClean="0"/>
              <a:t>:</a:t>
            </a:r>
            <a:r>
              <a:rPr lang="en-US" dirty="0"/>
              <a:t>  greatly interested </a:t>
            </a:r>
            <a:r>
              <a:rPr lang="en-US" b="1" dirty="0"/>
              <a:t>:</a:t>
            </a:r>
            <a:r>
              <a:rPr lang="en-US" dirty="0"/>
              <a:t>  </a:t>
            </a:r>
            <a:r>
              <a:rPr lang="en-US" dirty="0">
                <a:hlinkClick r:id="rId4"/>
              </a:rPr>
              <a:t>committed</a:t>
            </a:r>
            <a:r>
              <a:rPr lang="en-US" dirty="0"/>
              <a:t> </a:t>
            </a:r>
          </a:p>
          <a:p>
            <a:pPr marL="45720" indent="0">
              <a:buNone/>
            </a:pPr>
            <a:r>
              <a:rPr lang="en-US" sz="1100" b="1" u="sng" dirty="0" smtClean="0">
                <a:hlinkClick r:id="rId5"/>
              </a:rPr>
              <a:t>(http</a:t>
            </a:r>
            <a:r>
              <a:rPr lang="en-US" sz="1100" b="1" u="sng" dirty="0">
                <a:hlinkClick r:id="rId5"/>
              </a:rPr>
              <a:t>://www.merriam-webster.com/dictionary/engaged</a:t>
            </a:r>
            <a:r>
              <a:rPr lang="en-US" sz="1100" b="1" dirty="0"/>
              <a:t> </a:t>
            </a:r>
            <a:r>
              <a:rPr lang="en-US" sz="1100" b="1" dirty="0" smtClean="0"/>
              <a:t>)</a:t>
            </a:r>
            <a:endParaRPr lang="en-US" sz="1100" dirty="0"/>
          </a:p>
          <a:p>
            <a:pPr marL="45720" indent="0">
              <a:buNone/>
            </a:pPr>
            <a:r>
              <a:rPr lang="en-US" dirty="0" smtClean="0"/>
              <a:t> </a:t>
            </a:r>
            <a:endParaRPr lang="en-US" dirty="0"/>
          </a:p>
          <a:p>
            <a:r>
              <a:rPr lang="en-US" dirty="0" smtClean="0"/>
              <a:t>Is it beneficial to work with a consumer who is attentive, interested, busy with &amp; committed to looking for work?  Why?</a:t>
            </a:r>
            <a:endParaRPr lang="en-US" dirty="0"/>
          </a:p>
          <a:p>
            <a:pPr marL="45720" indent="0">
              <a:buNone/>
            </a:pPr>
            <a:endParaRPr lang="en-US" dirty="0"/>
          </a:p>
          <a:p>
            <a:pPr marL="45720" indent="0">
              <a:buNone/>
            </a:pPr>
            <a:endParaRPr lang="en-US" b="1" dirty="0"/>
          </a:p>
          <a:p>
            <a:endParaRPr lang="en-US" dirty="0"/>
          </a:p>
        </p:txBody>
      </p:sp>
      <p:sp>
        <p:nvSpPr>
          <p:cNvPr id="3" name="Title 2"/>
          <p:cNvSpPr>
            <a:spLocks noGrp="1"/>
          </p:cNvSpPr>
          <p:nvPr>
            <p:ph type="title"/>
          </p:nvPr>
        </p:nvSpPr>
        <p:spPr/>
        <p:txBody>
          <a:bodyPr/>
          <a:lstStyle/>
          <a:p>
            <a:r>
              <a:rPr lang="en-US" sz="2800" dirty="0" smtClean="0"/>
              <a:t>WHAT DOES IT MEAN </a:t>
            </a:r>
            <a:br>
              <a:rPr lang="en-US" sz="2800" dirty="0" smtClean="0"/>
            </a:br>
            <a:r>
              <a:rPr lang="en-US" sz="2800" dirty="0" smtClean="0"/>
              <a:t>&amp; </a:t>
            </a:r>
            <a:br>
              <a:rPr lang="en-US" sz="2800" dirty="0" smtClean="0"/>
            </a:br>
            <a:r>
              <a:rPr lang="en-US" sz="2800" dirty="0" smtClean="0"/>
              <a:t>Why does it matter?</a:t>
            </a:r>
            <a:endParaRPr lang="en-US" sz="2800" dirty="0"/>
          </a:p>
        </p:txBody>
      </p:sp>
    </p:spTree>
    <p:extLst>
      <p:ext uri="{BB962C8B-B14F-4D97-AF65-F5344CB8AC3E}">
        <p14:creationId xmlns:p14="http://schemas.microsoft.com/office/powerpoint/2010/main" val="30116858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757929"/>
          </a:xfrm>
        </p:spPr>
        <p:txBody>
          <a:bodyPr>
            <a:noAutofit/>
          </a:bodyPr>
          <a:lstStyle/>
          <a:p>
            <a:r>
              <a:rPr lang="en-US" sz="1400" u="sng" dirty="0" smtClean="0">
                <a:effectLst>
                  <a:outerShdw blurRad="38100" dist="38100" dir="2700000" algn="tl">
                    <a:srgbClr val="000000">
                      <a:alpha val="43137"/>
                    </a:srgbClr>
                  </a:outerShdw>
                </a:effectLst>
              </a:rPr>
              <a:t>What’s to be expected</a:t>
            </a:r>
            <a:r>
              <a:rPr lang="en-US" sz="1400" dirty="0" smtClean="0">
                <a:effectLst>
                  <a:outerShdw blurRad="38100" dist="38100" dir="2700000" algn="tl">
                    <a:srgbClr val="000000">
                      <a:alpha val="43137"/>
                    </a:srgbClr>
                  </a:outerShdw>
                </a:effectLst>
              </a:rPr>
              <a:t>:  </a:t>
            </a:r>
            <a:r>
              <a:rPr lang="en-US" sz="1400" i="1" dirty="0" smtClean="0">
                <a:effectLst>
                  <a:outerShdw blurRad="38100" dist="38100" dir="2700000" algn="tl">
                    <a:srgbClr val="000000">
                      <a:alpha val="43137"/>
                    </a:srgbClr>
                  </a:outerShdw>
                </a:effectLst>
              </a:rPr>
              <a:t>Clear, honest and consistent communication</a:t>
            </a:r>
          </a:p>
          <a:p>
            <a:pPr marL="45720" indent="0">
              <a:buNone/>
            </a:pPr>
            <a:endParaRPr lang="en-US" sz="1400" i="1" dirty="0" smtClean="0"/>
          </a:p>
          <a:p>
            <a:r>
              <a:rPr lang="en-US" sz="1400" u="sng" dirty="0" smtClean="0">
                <a:effectLst>
                  <a:outerShdw blurRad="38100" dist="38100" dir="2700000" algn="tl">
                    <a:srgbClr val="000000">
                      <a:alpha val="43137"/>
                    </a:srgbClr>
                  </a:outerShdw>
                </a:effectLst>
              </a:rPr>
              <a:t>Good things to discuss during enrollment include</a:t>
            </a:r>
            <a:r>
              <a:rPr lang="en-US" sz="1400" dirty="0" smtClean="0">
                <a:effectLst>
                  <a:outerShdw blurRad="38100" dist="38100" dir="2700000" algn="tl">
                    <a:srgbClr val="000000">
                      <a:alpha val="43137"/>
                    </a:srgbClr>
                  </a:outerShdw>
                </a:effectLst>
              </a:rPr>
              <a:t>:</a:t>
            </a:r>
          </a:p>
          <a:p>
            <a:pPr lvl="1"/>
            <a:r>
              <a:rPr lang="en-US" sz="1400" dirty="0" smtClean="0"/>
              <a:t>A) Goal is to </a:t>
            </a:r>
            <a:r>
              <a:rPr lang="en-US" sz="1400" i="1" dirty="0" smtClean="0">
                <a:effectLst>
                  <a:outerShdw blurRad="38100" dist="38100" dir="2700000" algn="tl">
                    <a:srgbClr val="000000">
                      <a:alpha val="43137"/>
                    </a:srgbClr>
                  </a:outerShdw>
                </a:effectLst>
              </a:rPr>
              <a:t>find a job you want to do</a:t>
            </a:r>
            <a:r>
              <a:rPr lang="en-US" sz="1400" dirty="0" smtClean="0"/>
              <a:t>, not just will do. </a:t>
            </a:r>
          </a:p>
          <a:p>
            <a:pPr lvl="1"/>
            <a:r>
              <a:rPr lang="en-US" sz="1400" dirty="0" smtClean="0"/>
              <a:t>B) This is a </a:t>
            </a:r>
            <a:r>
              <a:rPr lang="en-US" sz="1400" i="1" dirty="0" smtClean="0">
                <a:effectLst>
                  <a:outerShdw blurRad="38100" dist="38100" dir="2700000" algn="tl">
                    <a:srgbClr val="000000">
                      <a:alpha val="43137"/>
                    </a:srgbClr>
                  </a:outerShdw>
                </a:effectLst>
              </a:rPr>
              <a:t>working relationship</a:t>
            </a:r>
            <a:r>
              <a:rPr lang="en-US" sz="1400" dirty="0" smtClean="0"/>
              <a:t>; each of us needs to follow through on what we say we are going to do so that we can progress towards your goal of working.</a:t>
            </a:r>
          </a:p>
          <a:p>
            <a:pPr lvl="1"/>
            <a:r>
              <a:rPr lang="en-US" sz="1400" dirty="0" smtClean="0"/>
              <a:t>C) </a:t>
            </a:r>
            <a:r>
              <a:rPr lang="en-US" sz="1400" i="1" dirty="0" smtClean="0">
                <a:effectLst>
                  <a:outerShdw blurRad="38100" dist="38100" dir="2700000" algn="tl">
                    <a:srgbClr val="000000">
                      <a:alpha val="43137"/>
                    </a:srgbClr>
                  </a:outerShdw>
                </a:effectLst>
              </a:rPr>
              <a:t>We will meet for 2-3 hours every week in the community </a:t>
            </a:r>
            <a:r>
              <a:rPr lang="en-US" sz="1400" dirty="0" smtClean="0"/>
              <a:t>(explain why this yields better results).</a:t>
            </a:r>
          </a:p>
          <a:p>
            <a:pPr lvl="1"/>
            <a:r>
              <a:rPr lang="en-US" sz="1400" dirty="0" smtClean="0"/>
              <a:t>D) Our </a:t>
            </a:r>
            <a:r>
              <a:rPr lang="en-US" sz="1400" i="1" dirty="0" smtClean="0">
                <a:effectLst>
                  <a:outerShdw blurRad="38100" dist="38100" dir="2700000" algn="tl">
                    <a:srgbClr val="000000">
                      <a:alpha val="43137"/>
                    </a:srgbClr>
                  </a:outerShdw>
                </a:effectLst>
              </a:rPr>
              <a:t>meetings will be mostly in the community </a:t>
            </a:r>
            <a:r>
              <a:rPr lang="en-US" sz="1400" dirty="0" smtClean="0"/>
              <a:t>(explain why).</a:t>
            </a:r>
          </a:p>
          <a:p>
            <a:pPr lvl="1"/>
            <a:r>
              <a:rPr lang="en-US" sz="1400" dirty="0" smtClean="0"/>
              <a:t>E) The </a:t>
            </a:r>
            <a:r>
              <a:rPr lang="en-US" sz="1400" i="1" dirty="0" smtClean="0">
                <a:effectLst>
                  <a:outerShdw blurRad="38100" dist="38100" dir="2700000" algn="tl">
                    <a:srgbClr val="000000">
                      <a:alpha val="43137"/>
                    </a:srgbClr>
                  </a:outerShdw>
                </a:effectLst>
              </a:rPr>
              <a:t>type of benefits the consumer receives and their knowledge </a:t>
            </a:r>
            <a:r>
              <a:rPr lang="en-US" sz="1400" dirty="0" smtClean="0"/>
              <a:t>about how working may impact benefits.</a:t>
            </a:r>
          </a:p>
          <a:p>
            <a:pPr lvl="1"/>
            <a:r>
              <a:rPr lang="en-US" sz="1400" dirty="0" smtClean="0"/>
              <a:t>F) Verify </a:t>
            </a:r>
            <a:r>
              <a:rPr lang="en-US" sz="1400" i="1" dirty="0" smtClean="0">
                <a:effectLst>
                  <a:outerShdw blurRad="38100" dist="38100" dir="2700000" algn="tl">
                    <a:srgbClr val="000000">
                      <a:alpha val="43137"/>
                    </a:srgbClr>
                  </a:outerShdw>
                </a:effectLst>
              </a:rPr>
              <a:t>contact information</a:t>
            </a:r>
          </a:p>
          <a:p>
            <a:pPr lvl="1"/>
            <a:r>
              <a:rPr lang="en-US" sz="1400" dirty="0" smtClean="0"/>
              <a:t>G) </a:t>
            </a:r>
            <a:r>
              <a:rPr lang="en-US" sz="1400" i="1" dirty="0" smtClean="0">
                <a:effectLst>
                  <a:outerShdw blurRad="38100" dist="38100" dir="2700000" algn="tl">
                    <a:srgbClr val="000000">
                      <a:alpha val="43137"/>
                    </a:srgbClr>
                  </a:outerShdw>
                </a:effectLst>
              </a:rPr>
              <a:t>Skills, strengths and life interests </a:t>
            </a:r>
            <a:r>
              <a:rPr lang="en-US" sz="1400" dirty="0" smtClean="0"/>
              <a:t>(motivational interviewing)</a:t>
            </a:r>
          </a:p>
          <a:p>
            <a:pPr lvl="1"/>
            <a:r>
              <a:rPr lang="en-US" sz="1400" dirty="0" smtClean="0"/>
              <a:t>H) </a:t>
            </a:r>
            <a:r>
              <a:rPr lang="en-US" sz="1400" i="1" dirty="0" smtClean="0">
                <a:effectLst>
                  <a:outerShdw blurRad="38100" dist="38100" dir="2700000" algn="tl">
                    <a:srgbClr val="000000">
                      <a:alpha val="43137"/>
                    </a:srgbClr>
                  </a:outerShdw>
                </a:effectLst>
              </a:rPr>
              <a:t>You will lead/guide</a:t>
            </a:r>
            <a:r>
              <a:rPr lang="en-US" sz="1400" dirty="0" smtClean="0"/>
              <a:t> this job search and I will support and assist you!</a:t>
            </a:r>
          </a:p>
          <a:p>
            <a:pPr marL="365760" lvl="1" indent="0">
              <a:buNone/>
            </a:pPr>
            <a:endParaRPr lang="en-US" sz="1400" dirty="0" smtClean="0"/>
          </a:p>
          <a:p>
            <a:r>
              <a:rPr lang="en-US" sz="1400" b="1" dirty="0" smtClean="0">
                <a:effectLst>
                  <a:outerShdw blurRad="38100" dist="38100" dir="2700000" algn="tl">
                    <a:srgbClr val="000000">
                      <a:alpha val="43137"/>
                    </a:srgbClr>
                  </a:outerShdw>
                </a:effectLst>
              </a:rPr>
              <a:t>Best policy:  Don’t say it, if you don’t mean it and can’t follow through!</a:t>
            </a:r>
            <a:r>
              <a:rPr lang="en-US" sz="1400" b="1" dirty="0" smtClean="0"/>
              <a:t>  </a:t>
            </a:r>
            <a:r>
              <a:rPr lang="en-US" sz="1400" dirty="0" smtClean="0"/>
              <a:t>A working relationship involves both parties identifying and committing to what they will do to move towards the defined goal…in this case a preference-based, competitive job in the community.  </a:t>
            </a:r>
          </a:p>
        </p:txBody>
      </p:sp>
      <p:sp>
        <p:nvSpPr>
          <p:cNvPr id="3" name="Title 2"/>
          <p:cNvSpPr>
            <a:spLocks noGrp="1"/>
          </p:cNvSpPr>
          <p:nvPr>
            <p:ph type="title"/>
          </p:nvPr>
        </p:nvSpPr>
        <p:spPr/>
        <p:txBody>
          <a:bodyPr/>
          <a:lstStyle/>
          <a:p>
            <a:r>
              <a:rPr lang="en-US" sz="2800" dirty="0" smtClean="0"/>
              <a:t>build strong engagement </a:t>
            </a:r>
            <a:br>
              <a:rPr lang="en-US" sz="2800" dirty="0" smtClean="0"/>
            </a:br>
            <a:r>
              <a:rPr lang="en-US" sz="2800" dirty="0" smtClean="0"/>
              <a:t>from the get-go!</a:t>
            </a:r>
            <a:endParaRPr lang="en-US" sz="2800" dirty="0"/>
          </a:p>
        </p:txBody>
      </p:sp>
    </p:spTree>
    <p:extLst>
      <p:ext uri="{BB962C8B-B14F-4D97-AF65-F5344CB8AC3E}">
        <p14:creationId xmlns:p14="http://schemas.microsoft.com/office/powerpoint/2010/main" val="19744666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a:bodyPr>
          <a:lstStyle/>
          <a:p>
            <a:r>
              <a:rPr lang="en-US" sz="1800" u="sng" dirty="0" smtClean="0">
                <a:effectLst>
                  <a:outerShdw blurRad="38100" dist="38100" dir="2700000" algn="tl">
                    <a:srgbClr val="000000">
                      <a:alpha val="43137"/>
                    </a:srgbClr>
                  </a:outerShdw>
                </a:effectLst>
              </a:rPr>
              <a:t>Basic CBT </a:t>
            </a:r>
          </a:p>
          <a:p>
            <a:pPr marL="45720" indent="0">
              <a:buNone/>
            </a:pPr>
            <a:r>
              <a:rPr lang="en-US" sz="1800" dirty="0">
                <a:effectLst>
                  <a:outerShdw blurRad="38100" dist="38100" dir="2700000" algn="tl">
                    <a:srgbClr val="000000">
                      <a:alpha val="43137"/>
                    </a:srgbClr>
                  </a:outerShdw>
                </a:effectLst>
              </a:rPr>
              <a:t> </a:t>
            </a:r>
            <a:r>
              <a:rPr lang="en-US" sz="1800" dirty="0" smtClean="0">
                <a:effectLst>
                  <a:outerShdw blurRad="38100" dist="38100" dir="2700000" algn="tl">
                    <a:srgbClr val="000000">
                      <a:alpha val="43137"/>
                    </a:srgbClr>
                  </a:outerShdw>
                </a:effectLst>
              </a:rPr>
              <a:t>  </a:t>
            </a:r>
            <a:r>
              <a:rPr lang="en-US" sz="1800" u="sng" dirty="0" smtClean="0">
                <a:effectLst>
                  <a:outerShdw blurRad="38100" dist="38100" dir="2700000" algn="tl">
                    <a:srgbClr val="000000">
                      <a:alpha val="43137"/>
                    </a:srgbClr>
                  </a:outerShdw>
                </a:effectLst>
              </a:rPr>
              <a:t>Active Listening:</a:t>
            </a:r>
          </a:p>
          <a:p>
            <a:pPr marL="45720" indent="0">
              <a:buNone/>
            </a:pPr>
            <a:endParaRPr lang="en-US" sz="500" u="sng" dirty="0" smtClean="0">
              <a:effectLst>
                <a:outerShdw blurRad="38100" dist="38100" dir="2700000" algn="tl">
                  <a:srgbClr val="000000">
                    <a:alpha val="43137"/>
                  </a:srgbClr>
                </a:outerShdw>
              </a:effectLst>
            </a:endParaRPr>
          </a:p>
          <a:p>
            <a:pPr lvl="1"/>
            <a:r>
              <a:rPr lang="en-US" sz="1800" dirty="0" smtClean="0"/>
              <a:t>Eye contact, uncrossed arms, and nodding in agreement or understanding</a:t>
            </a:r>
          </a:p>
          <a:p>
            <a:pPr marL="365760" lvl="1" indent="0">
              <a:buNone/>
            </a:pPr>
            <a:endParaRPr lang="en-US" sz="500" dirty="0" smtClean="0"/>
          </a:p>
          <a:p>
            <a:pPr lvl="1"/>
            <a:r>
              <a:rPr lang="en-US" sz="1800" dirty="0" smtClean="0"/>
              <a:t>Restating, Paraphrasing &amp; Reflecting, Summarizing</a:t>
            </a:r>
          </a:p>
          <a:p>
            <a:pPr lvl="1"/>
            <a:endParaRPr lang="en-US" sz="500" dirty="0" smtClean="0"/>
          </a:p>
          <a:p>
            <a:pPr lvl="1"/>
            <a:r>
              <a:rPr lang="en-US" sz="1800" dirty="0" smtClean="0"/>
              <a:t>Reframing: </a:t>
            </a:r>
            <a:r>
              <a:rPr lang="en-US" sz="1600" dirty="0" smtClean="0"/>
              <a:t>is </a:t>
            </a:r>
            <a:r>
              <a:rPr lang="en-US" sz="1600" dirty="0"/>
              <a:t>where you </a:t>
            </a:r>
            <a:r>
              <a:rPr lang="en-US" sz="1600" dirty="0" smtClean="0"/>
              <a:t>change </a:t>
            </a:r>
            <a:r>
              <a:rPr lang="en-US" sz="1600" dirty="0"/>
              <a:t>the meaning or context of something so that the client can see it differently, with the aim of creating a shift in feelings, perceptions or </a:t>
            </a:r>
            <a:r>
              <a:rPr lang="en-US" sz="1600" dirty="0" smtClean="0"/>
              <a:t>behavior.</a:t>
            </a:r>
            <a:endParaRPr lang="en-US" sz="1600" dirty="0"/>
          </a:p>
          <a:p>
            <a:pPr lvl="1"/>
            <a:endParaRPr lang="en-US" sz="700" dirty="0" smtClean="0"/>
          </a:p>
          <a:p>
            <a:pPr marL="365760" lvl="1" indent="0">
              <a:buNone/>
            </a:pPr>
            <a:endParaRPr lang="en-US" dirty="0" smtClean="0"/>
          </a:p>
          <a:p>
            <a:pPr marL="45720" indent="0">
              <a:buNone/>
            </a:pPr>
            <a:endParaRPr lang="en-US" dirty="0"/>
          </a:p>
        </p:txBody>
      </p:sp>
      <p:pic>
        <p:nvPicPr>
          <p:cNvPr id="8" name="Content Placeholder 7"/>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4648200" y="1905001"/>
            <a:ext cx="4038600" cy="3886200"/>
          </a:xfrm>
          <a:prstGeom prst="rect">
            <a:avLst/>
          </a:prstGeom>
          <a:noFill/>
          <a:ln>
            <a:noFill/>
          </a:ln>
        </p:spPr>
      </p:pic>
      <p:sp>
        <p:nvSpPr>
          <p:cNvPr id="3" name="Title 2"/>
          <p:cNvSpPr>
            <a:spLocks noGrp="1"/>
          </p:cNvSpPr>
          <p:nvPr>
            <p:ph type="title"/>
          </p:nvPr>
        </p:nvSpPr>
        <p:spPr/>
        <p:txBody>
          <a:bodyPr/>
          <a:lstStyle/>
          <a:p>
            <a:r>
              <a:rPr lang="en-US" sz="2400" dirty="0" smtClean="0"/>
              <a:t>continue to build </a:t>
            </a:r>
            <a:br>
              <a:rPr lang="en-US" sz="2400" dirty="0" smtClean="0"/>
            </a:br>
            <a:r>
              <a:rPr lang="en-US" sz="2400" dirty="0" smtClean="0"/>
              <a:t>strong engagement during </a:t>
            </a:r>
            <a:br>
              <a:rPr lang="en-US" sz="2400" dirty="0" smtClean="0"/>
            </a:br>
            <a:r>
              <a:rPr lang="en-US" sz="2400" dirty="0" smtClean="0"/>
              <a:t>the assessment phase of ips</a:t>
            </a:r>
            <a:endParaRPr lang="en-US" sz="2400" dirty="0"/>
          </a:p>
        </p:txBody>
      </p:sp>
    </p:spTree>
    <p:extLst>
      <p:ext uri="{BB962C8B-B14F-4D97-AF65-F5344CB8AC3E}">
        <p14:creationId xmlns:p14="http://schemas.microsoft.com/office/powerpoint/2010/main" val="391366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000" dirty="0"/>
              <a:t>continue to build </a:t>
            </a:r>
            <a:br>
              <a:rPr lang="en-US" sz="2000" dirty="0"/>
            </a:br>
            <a:r>
              <a:rPr lang="en-US" sz="2000" dirty="0"/>
              <a:t>strong engagement during </a:t>
            </a:r>
            <a:br>
              <a:rPr lang="en-US" sz="2000" dirty="0"/>
            </a:br>
            <a:r>
              <a:rPr lang="en-US" sz="2000" dirty="0"/>
              <a:t>the assessment phase of </a:t>
            </a:r>
            <a:r>
              <a:rPr lang="en-US" sz="2000" dirty="0" smtClean="0"/>
              <a:t>ipS</a:t>
            </a:r>
            <a:endParaRPr lang="en-US" sz="2000" dirty="0"/>
          </a:p>
        </p:txBody>
      </p:sp>
      <p:sp>
        <p:nvSpPr>
          <p:cNvPr id="5" name="Content Placeholder 4"/>
          <p:cNvSpPr>
            <a:spLocks noGrp="1"/>
          </p:cNvSpPr>
          <p:nvPr>
            <p:ph idx="1"/>
          </p:nvPr>
        </p:nvSpPr>
        <p:spPr/>
        <p:txBody>
          <a:bodyPr/>
          <a:lstStyle/>
          <a:p>
            <a:r>
              <a:rPr lang="en-US" i="1" dirty="0">
                <a:effectLst>
                  <a:outerShdw blurRad="38100" dist="38100" dir="2700000" algn="tl">
                    <a:srgbClr val="000000">
                      <a:alpha val="43137"/>
                    </a:srgbClr>
                  </a:outerShdw>
                </a:effectLst>
              </a:rPr>
              <a:t>Motivational Interviewing</a:t>
            </a:r>
            <a:r>
              <a:rPr lang="en-US" dirty="0"/>
              <a:t>:  Motivational Interviewing is a clinical approach that </a:t>
            </a:r>
            <a:r>
              <a:rPr lang="en-US" i="1" dirty="0">
                <a:effectLst>
                  <a:outerShdw blurRad="38100" dist="38100" dir="2700000" algn="tl">
                    <a:srgbClr val="000000">
                      <a:alpha val="43137"/>
                    </a:srgbClr>
                  </a:outerShdw>
                </a:effectLst>
              </a:rPr>
              <a:t>helps people with mental health </a:t>
            </a:r>
            <a:r>
              <a:rPr lang="en-US" dirty="0"/>
              <a:t>and substance use disorders and other chronic conditions such as diabetes, cardiovascular conditions, and asthma </a:t>
            </a:r>
            <a:r>
              <a:rPr lang="en-US" i="1" dirty="0">
                <a:effectLst>
                  <a:outerShdw blurRad="38100" dist="38100" dir="2700000" algn="tl">
                    <a:srgbClr val="000000">
                      <a:alpha val="43137"/>
                    </a:srgbClr>
                  </a:outerShdw>
                </a:effectLst>
              </a:rPr>
              <a:t>make positive behavioral changes to support better health</a:t>
            </a:r>
            <a:r>
              <a:rPr lang="en-US" dirty="0"/>
              <a:t>. The approach upholds </a:t>
            </a:r>
            <a:r>
              <a:rPr lang="en-US" i="1" dirty="0">
                <a:effectLst>
                  <a:outerShdw blurRad="38100" dist="38100" dir="2700000" algn="tl">
                    <a:srgbClr val="000000">
                      <a:alpha val="43137"/>
                    </a:srgbClr>
                  </a:outerShdw>
                </a:effectLst>
              </a:rPr>
              <a:t>four principles— expressing empathy and avoiding arguing, developing discrepancy, rolling with resistance, and supporting self-efficacy</a:t>
            </a:r>
            <a:r>
              <a:rPr lang="en-US" dirty="0"/>
              <a:t> (client’s belief s/he can successfully make a change</a:t>
            </a:r>
            <a:r>
              <a:rPr lang="en-US" dirty="0" smtClean="0"/>
              <a:t>).</a:t>
            </a:r>
          </a:p>
          <a:p>
            <a:pPr marL="45720" indent="0">
              <a:buNone/>
            </a:pPr>
            <a:endParaRPr lang="en-US" dirty="0"/>
          </a:p>
          <a:p>
            <a:pPr marL="45720" indent="0">
              <a:buNone/>
            </a:pPr>
            <a:r>
              <a:rPr lang="en-US" dirty="0"/>
              <a:t>(http://</a:t>
            </a:r>
            <a:r>
              <a:rPr lang="en-US" dirty="0" smtClean="0"/>
              <a:t>www.integration.samhsa.gov/clinical-practice/motivational-interviewing)</a:t>
            </a:r>
            <a:endParaRPr lang="en-US" dirty="0"/>
          </a:p>
        </p:txBody>
      </p:sp>
    </p:spTree>
    <p:extLst>
      <p:ext uri="{BB962C8B-B14F-4D97-AF65-F5344CB8AC3E}">
        <p14:creationId xmlns:p14="http://schemas.microsoft.com/office/powerpoint/2010/main" val="1084473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77500" lnSpcReduction="20000"/>
          </a:bodyPr>
          <a:lstStyle/>
          <a:p>
            <a:pPr marL="45720" indent="0">
              <a:buNone/>
            </a:pPr>
            <a:r>
              <a:rPr lang="en-US" dirty="0" smtClean="0"/>
              <a:t>Key Principles:</a:t>
            </a:r>
            <a:endParaRPr lang="en-US" dirty="0"/>
          </a:p>
          <a:p>
            <a:r>
              <a:rPr lang="en-US" b="1" dirty="0"/>
              <a:t>1) EXPRESS EMPATHY: </a:t>
            </a:r>
            <a:r>
              <a:rPr lang="en-US" dirty="0"/>
              <a:t>Understand where the patient is and then convey that to them. Guide people to understand and listen to themselves. </a:t>
            </a:r>
          </a:p>
          <a:p>
            <a:pPr lvl="1"/>
            <a:r>
              <a:rPr lang="en-US" dirty="0"/>
              <a:t>• Acceptance facilitates change. </a:t>
            </a:r>
          </a:p>
          <a:p>
            <a:pPr lvl="1"/>
            <a:r>
              <a:rPr lang="en-US" dirty="0"/>
              <a:t>• Skillful reflective listening is the essence of motivational interviewing (the concept and practice the clinician can return to over and over again). </a:t>
            </a:r>
          </a:p>
          <a:p>
            <a:pPr lvl="1"/>
            <a:r>
              <a:rPr lang="en-US" dirty="0"/>
              <a:t>• Ambivalence is normal and a critical element for all human growth. </a:t>
            </a:r>
          </a:p>
          <a:p>
            <a:endParaRPr lang="en-US" dirty="0"/>
          </a:p>
          <a:p>
            <a:r>
              <a:rPr lang="en-US" b="1" dirty="0"/>
              <a:t>2) DEVELOP DISCREPANCY: </a:t>
            </a:r>
            <a:r>
              <a:rPr lang="en-US" dirty="0"/>
              <a:t>Change is motivated by a perceived discrepancy between present behavior by a patient and their important goals and values. Developing discrepancy should be done in a non-judgmental way. </a:t>
            </a:r>
          </a:p>
          <a:p>
            <a:pPr lvl="1"/>
            <a:r>
              <a:rPr lang="en-US" u="sng" dirty="0"/>
              <a:t>Common techniques used to create or develop discrepancies include</a:t>
            </a:r>
            <a:r>
              <a:rPr lang="en-US" dirty="0"/>
              <a:t>: </a:t>
            </a:r>
          </a:p>
          <a:p>
            <a:pPr lvl="2"/>
            <a:r>
              <a:rPr lang="en-US" dirty="0"/>
              <a:t>• Asking the patient to look into the future and imagine a changed life under certain conditions (i.e., condition is well managed) or to look into the past and recall periods of better functioning. </a:t>
            </a:r>
          </a:p>
          <a:p>
            <a:pPr lvl="2"/>
            <a:r>
              <a:rPr lang="en-US" dirty="0"/>
              <a:t>• Ask the patient to consider the worst possible scenario resulting from not changing behavior or the best possible consequences resulting from trying to change. Repeat back pros and cons as stated by patient. </a:t>
            </a:r>
            <a:endParaRPr lang="en-US" dirty="0" smtClean="0"/>
          </a:p>
          <a:p>
            <a:pPr lvl="1"/>
            <a:r>
              <a:rPr lang="en-US" u="sng" dirty="0" smtClean="0"/>
              <a:t>Example</a:t>
            </a:r>
            <a:r>
              <a:rPr lang="en-US" dirty="0" smtClean="0"/>
              <a:t>:  “On one hand I hear you saying you want to work as a Janitor, and on the other hand you said the last job you had as a Janitor didn’t end so well.”  Tell me about that.</a:t>
            </a:r>
            <a:endParaRPr lang="en-US" dirty="0"/>
          </a:p>
          <a:p>
            <a:pPr marL="45720" indent="0">
              <a:buNone/>
            </a:pPr>
            <a:endParaRPr lang="en-US" dirty="0"/>
          </a:p>
        </p:txBody>
      </p:sp>
      <p:sp>
        <p:nvSpPr>
          <p:cNvPr id="7" name="Title 6"/>
          <p:cNvSpPr>
            <a:spLocks noGrp="1"/>
          </p:cNvSpPr>
          <p:nvPr>
            <p:ph type="title"/>
          </p:nvPr>
        </p:nvSpPr>
        <p:spPr/>
        <p:txBody>
          <a:bodyPr/>
          <a:lstStyle/>
          <a:p>
            <a:r>
              <a:rPr lang="en-US" dirty="0" smtClean="0"/>
              <a:t>Motivational Interviewing 101</a:t>
            </a:r>
            <a:endParaRPr lang="en-US" dirty="0"/>
          </a:p>
        </p:txBody>
      </p:sp>
    </p:spTree>
    <p:extLst>
      <p:ext uri="{BB962C8B-B14F-4D97-AF65-F5344CB8AC3E}">
        <p14:creationId xmlns:p14="http://schemas.microsoft.com/office/powerpoint/2010/main" val="32298099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sz="1500" b="1" dirty="0" smtClean="0"/>
              <a:t>3</a:t>
            </a:r>
            <a:r>
              <a:rPr lang="en-US" sz="1500" b="1" dirty="0"/>
              <a:t>) ROLL WITH RESISTANCE: </a:t>
            </a:r>
            <a:endParaRPr lang="en-US" sz="1500" b="1" dirty="0" smtClean="0"/>
          </a:p>
          <a:p>
            <a:pPr marL="45720" indent="0">
              <a:buNone/>
            </a:pPr>
            <a:r>
              <a:rPr lang="en-US" sz="1500" dirty="0" smtClean="0"/>
              <a:t>The </a:t>
            </a:r>
            <a:r>
              <a:rPr lang="en-US" sz="1500" dirty="0"/>
              <a:t>resistance or disconnect a person offers can be turned or reframed slightly to create a new momentum toward change. </a:t>
            </a:r>
            <a:r>
              <a:rPr lang="en-US" sz="1500" dirty="0" smtClean="0"/>
              <a:t>• </a:t>
            </a:r>
            <a:r>
              <a:rPr lang="en-US" sz="1500" dirty="0"/>
              <a:t>Avoid arguing for change (unnecessary stress for you and stress for the patient). </a:t>
            </a:r>
          </a:p>
          <a:p>
            <a:pPr lvl="1"/>
            <a:r>
              <a:rPr lang="en-US" sz="1500" dirty="0"/>
              <a:t>• It is a signal to RESPOND DIFFERENTLY, slow down…listen...breathe. </a:t>
            </a:r>
          </a:p>
          <a:p>
            <a:pPr lvl="1"/>
            <a:r>
              <a:rPr lang="en-US" sz="1500" dirty="0"/>
              <a:t>• New perspectives are offered, after patient grants permission, but they are not imposed. </a:t>
            </a:r>
          </a:p>
          <a:p>
            <a:pPr lvl="1"/>
            <a:r>
              <a:rPr lang="en-US" sz="1500" dirty="0"/>
              <a:t>• Remember and rest in the fact that the patient is the PRIMARY RESOURCE in finding answers and solutions. Validate and express empathy. </a:t>
            </a:r>
          </a:p>
          <a:p>
            <a:pPr lvl="1"/>
            <a:endParaRPr lang="en-US" sz="1500" dirty="0" smtClean="0"/>
          </a:p>
          <a:p>
            <a:r>
              <a:rPr lang="en-US" sz="1500" b="1" dirty="0" smtClean="0"/>
              <a:t>4</a:t>
            </a:r>
            <a:r>
              <a:rPr lang="en-US" sz="1500" b="1" dirty="0"/>
              <a:t>) SUPPORT SELF-EFFICACY: </a:t>
            </a:r>
            <a:endParaRPr lang="en-US" sz="1500" b="1" dirty="0" smtClean="0"/>
          </a:p>
          <a:p>
            <a:pPr marL="45720" indent="0">
              <a:buNone/>
            </a:pPr>
            <a:r>
              <a:rPr lang="en-US" sz="1500" dirty="0" smtClean="0"/>
              <a:t>It </a:t>
            </a:r>
            <a:r>
              <a:rPr lang="en-US" sz="1500" dirty="0"/>
              <a:t>refers to a person’s belief in his or her ability to carry out a task and succeed. It is a key element for change and can be a good predictor of treatment outcome. It is the hope that the patient holds that there is a possibility for change. </a:t>
            </a:r>
          </a:p>
          <a:p>
            <a:pPr lvl="1"/>
            <a:r>
              <a:rPr lang="en-US" sz="1500" dirty="0"/>
              <a:t>• A person’s belief in the possibility of change or even a willingness to contemplate a different vision for themselves is a powerful motivator. </a:t>
            </a:r>
          </a:p>
          <a:p>
            <a:pPr lvl="1"/>
            <a:r>
              <a:rPr lang="en-US" sz="1500" dirty="0"/>
              <a:t>• It is the person, not the care manager that will choose which change to make and will carry it out. Each person is an expert in his or her own life. The care manager offers a possibility which may or may not fit where the person needs or desires to be. </a:t>
            </a:r>
          </a:p>
          <a:p>
            <a:pPr lvl="1"/>
            <a:r>
              <a:rPr lang="en-US" sz="1500" dirty="0"/>
              <a:t>• The care manager’s BELIEF in the person’s ability to change, move, consider new possibilities is a powerful resource for the patient to choose to utilize and </a:t>
            </a:r>
            <a:r>
              <a:rPr lang="en-US" sz="1500" dirty="0" smtClean="0"/>
              <a:t>becomes </a:t>
            </a:r>
            <a:r>
              <a:rPr lang="en-US" sz="1500" dirty="0"/>
              <a:t>a self-fulfilling prophecy. </a:t>
            </a:r>
          </a:p>
          <a:p>
            <a:pPr lvl="1"/>
            <a:r>
              <a:rPr lang="en-US" sz="1500" dirty="0"/>
              <a:t>• Confidence is a predictor of change. </a:t>
            </a:r>
          </a:p>
          <a:p>
            <a:endParaRPr lang="en-US" dirty="0"/>
          </a:p>
          <a:p>
            <a:endParaRPr lang="en-US" dirty="0"/>
          </a:p>
        </p:txBody>
      </p:sp>
      <p:sp>
        <p:nvSpPr>
          <p:cNvPr id="3" name="Title 2"/>
          <p:cNvSpPr>
            <a:spLocks noGrp="1"/>
          </p:cNvSpPr>
          <p:nvPr>
            <p:ph type="title"/>
          </p:nvPr>
        </p:nvSpPr>
        <p:spPr/>
        <p:txBody>
          <a:bodyPr/>
          <a:lstStyle/>
          <a:p>
            <a:r>
              <a:rPr lang="en-US" dirty="0" smtClean="0"/>
              <a:t>Motivational interviewing 101</a:t>
            </a:r>
            <a:endParaRPr lang="en-US" dirty="0"/>
          </a:p>
        </p:txBody>
      </p:sp>
    </p:spTree>
    <p:extLst>
      <p:ext uri="{BB962C8B-B14F-4D97-AF65-F5344CB8AC3E}">
        <p14:creationId xmlns:p14="http://schemas.microsoft.com/office/powerpoint/2010/main" val="37286007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u="sng" dirty="0" smtClean="0"/>
              <a:t>A working relationship = an engaged process: </a:t>
            </a:r>
            <a:r>
              <a:rPr lang="en-US" dirty="0" smtClean="0"/>
              <a:t> </a:t>
            </a:r>
          </a:p>
          <a:p>
            <a:pPr lvl="1"/>
            <a:r>
              <a:rPr lang="en-US" i="1" dirty="0" smtClean="0">
                <a:effectLst>
                  <a:outerShdw blurRad="38100" dist="38100" dir="2700000" algn="tl">
                    <a:srgbClr val="000000">
                      <a:alpha val="43137"/>
                    </a:srgbClr>
                  </a:outerShdw>
                </a:effectLst>
              </a:rPr>
              <a:t>Pre-planned, concrete ways </a:t>
            </a:r>
            <a:r>
              <a:rPr lang="en-US" i="1" u="sng" dirty="0" smtClean="0">
                <a:effectLst>
                  <a:outerShdw blurRad="38100" dist="38100" dir="2700000" algn="tl">
                    <a:srgbClr val="000000">
                      <a:alpha val="43137"/>
                    </a:srgbClr>
                  </a:outerShdw>
                </a:effectLst>
              </a:rPr>
              <a:t>you &amp; the consumer </a:t>
            </a:r>
            <a:r>
              <a:rPr lang="en-US" i="1" dirty="0" smtClean="0">
                <a:effectLst>
                  <a:outerShdw blurRad="38100" dist="38100" dir="2700000" algn="tl">
                    <a:srgbClr val="000000">
                      <a:alpha val="43137"/>
                    </a:srgbClr>
                  </a:outerShdw>
                </a:effectLst>
              </a:rPr>
              <a:t>will participate </a:t>
            </a:r>
            <a:endParaRPr lang="en-US" dirty="0" smtClean="0"/>
          </a:p>
          <a:p>
            <a:pPr marL="45720" indent="0">
              <a:buNone/>
            </a:pPr>
            <a:endParaRPr lang="en-US" sz="1100" dirty="0"/>
          </a:p>
          <a:p>
            <a:r>
              <a:rPr lang="en-US" u="sng" dirty="0" smtClean="0"/>
              <a:t>Ways consumers may participate during job search meetings</a:t>
            </a:r>
            <a:r>
              <a:rPr lang="en-US" dirty="0" smtClean="0"/>
              <a:t>:</a:t>
            </a:r>
          </a:p>
          <a:p>
            <a:pPr lvl="1"/>
            <a:r>
              <a:rPr lang="en-US" i="1" dirty="0" smtClean="0">
                <a:effectLst>
                  <a:outerShdw blurRad="38100" dist="38100" dir="2700000" algn="tl">
                    <a:srgbClr val="000000">
                      <a:alpha val="43137"/>
                    </a:srgbClr>
                  </a:outerShdw>
                </a:effectLst>
              </a:rPr>
              <a:t>Hands on computer work:</a:t>
            </a:r>
          </a:p>
          <a:p>
            <a:pPr lvl="2"/>
            <a:r>
              <a:rPr lang="en-US" dirty="0" smtClean="0"/>
              <a:t>Online applications</a:t>
            </a:r>
          </a:p>
          <a:p>
            <a:pPr lvl="2"/>
            <a:r>
              <a:rPr lang="en-US" dirty="0" smtClean="0"/>
              <a:t>Online lead searching and evaluation</a:t>
            </a:r>
          </a:p>
          <a:p>
            <a:pPr lvl="2"/>
            <a:r>
              <a:rPr lang="en-US" dirty="0" smtClean="0"/>
              <a:t>Elevator pitch and mock Interviewing</a:t>
            </a:r>
          </a:p>
          <a:p>
            <a:pPr lvl="2"/>
            <a:r>
              <a:rPr lang="en-US" dirty="0" smtClean="0"/>
              <a:t>Thank you cards</a:t>
            </a:r>
          </a:p>
          <a:p>
            <a:pPr lvl="1"/>
            <a:r>
              <a:rPr lang="en-US" i="1" dirty="0" smtClean="0">
                <a:effectLst>
                  <a:outerShdw blurRad="38100" dist="38100" dir="2700000" algn="tl">
                    <a:srgbClr val="000000">
                      <a:alpha val="43137"/>
                    </a:srgbClr>
                  </a:outerShdw>
                </a:effectLst>
              </a:rPr>
              <a:t>Job Development:  Lead &amp;/or Supporting Role:</a:t>
            </a:r>
          </a:p>
          <a:p>
            <a:pPr lvl="2"/>
            <a:r>
              <a:rPr lang="en-US" dirty="0" smtClean="0"/>
              <a:t>Preparation with ES to include:</a:t>
            </a:r>
          </a:p>
          <a:p>
            <a:pPr lvl="3"/>
            <a:r>
              <a:rPr lang="en-US" dirty="0" smtClean="0"/>
              <a:t>Role plays; beforehand &amp;/or in between various employer contacts</a:t>
            </a:r>
          </a:p>
          <a:p>
            <a:pPr lvl="3"/>
            <a:r>
              <a:rPr lang="en-US" dirty="0" smtClean="0"/>
              <a:t>Gradual active participation while observing ES during job development</a:t>
            </a:r>
          </a:p>
          <a:p>
            <a:pPr lvl="3"/>
            <a:r>
              <a:rPr lang="en-US" dirty="0" smtClean="0"/>
              <a:t>Complete direct participation with employers; ES as ‘co-pilot’ or anonymous observer </a:t>
            </a:r>
          </a:p>
          <a:p>
            <a:pPr lvl="3"/>
            <a:r>
              <a:rPr lang="en-US" dirty="0" smtClean="0"/>
              <a:t>Self-rating of strengths/areas to improve after various employer contacts</a:t>
            </a:r>
          </a:p>
          <a:p>
            <a:pPr marL="914400" lvl="3" indent="0">
              <a:buNone/>
            </a:pPr>
            <a:endParaRPr lang="en-US" sz="1100" dirty="0" smtClean="0"/>
          </a:p>
          <a:p>
            <a:pPr lvl="1"/>
            <a:r>
              <a:rPr lang="en-US" dirty="0" smtClean="0"/>
              <a:t>Homework for both parties based off activities conducted and identified next steps; develop together and be sure to check-in on during next session.</a:t>
            </a:r>
          </a:p>
          <a:p>
            <a:pPr marL="914400" lvl="3" indent="0">
              <a:buNone/>
            </a:pPr>
            <a:endParaRPr lang="en-US" dirty="0"/>
          </a:p>
        </p:txBody>
      </p:sp>
      <p:sp>
        <p:nvSpPr>
          <p:cNvPr id="3" name="Title 2"/>
          <p:cNvSpPr>
            <a:spLocks noGrp="1"/>
          </p:cNvSpPr>
          <p:nvPr>
            <p:ph type="title"/>
          </p:nvPr>
        </p:nvSpPr>
        <p:spPr/>
        <p:txBody>
          <a:bodyPr/>
          <a:lstStyle/>
          <a:p>
            <a:r>
              <a:rPr lang="en-US" sz="2400" dirty="0"/>
              <a:t>How can you continue to build </a:t>
            </a:r>
            <a:br>
              <a:rPr lang="en-US" sz="2400" dirty="0"/>
            </a:br>
            <a:r>
              <a:rPr lang="en-US" sz="2400" dirty="0"/>
              <a:t>strong engagement during </a:t>
            </a:r>
            <a:br>
              <a:rPr lang="en-US" sz="2400" dirty="0"/>
            </a:br>
            <a:r>
              <a:rPr lang="en-US" sz="2400" dirty="0"/>
              <a:t>the </a:t>
            </a:r>
            <a:r>
              <a:rPr lang="en-US" sz="2400" dirty="0" smtClean="0"/>
              <a:t>rapid job search </a:t>
            </a:r>
            <a:r>
              <a:rPr lang="en-US" sz="2400" dirty="0"/>
              <a:t>phase of ips?</a:t>
            </a:r>
          </a:p>
        </p:txBody>
      </p:sp>
    </p:spTree>
    <p:extLst>
      <p:ext uri="{BB962C8B-B14F-4D97-AF65-F5344CB8AC3E}">
        <p14:creationId xmlns:p14="http://schemas.microsoft.com/office/powerpoint/2010/main" val="39932448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u="sng" dirty="0" smtClean="0"/>
              <a:t>Offer Genuine PRAISE!</a:t>
            </a:r>
          </a:p>
          <a:p>
            <a:r>
              <a:rPr lang="en-US" u="sng" dirty="0" smtClean="0"/>
              <a:t>Normalize Support</a:t>
            </a:r>
            <a:r>
              <a:rPr lang="en-US" dirty="0" smtClean="0"/>
              <a:t>:</a:t>
            </a:r>
          </a:p>
          <a:p>
            <a:pPr lvl="1"/>
            <a:r>
              <a:rPr lang="en-US" dirty="0" smtClean="0"/>
              <a:t>Everyone needs support when life changes occur </a:t>
            </a:r>
          </a:p>
          <a:p>
            <a:pPr lvl="1"/>
            <a:r>
              <a:rPr lang="en-US" dirty="0" smtClean="0"/>
              <a:t>Supports look different for everyone &amp; are tailored to the client</a:t>
            </a:r>
          </a:p>
          <a:p>
            <a:pPr lvl="1"/>
            <a:r>
              <a:rPr lang="en-US" dirty="0" smtClean="0"/>
              <a:t>Share an experience of utilizing supports for  professional reason</a:t>
            </a:r>
          </a:p>
          <a:p>
            <a:r>
              <a:rPr lang="en-US" u="sng" dirty="0" smtClean="0"/>
              <a:t>Validate Feelings</a:t>
            </a:r>
            <a:r>
              <a:rPr lang="en-US" dirty="0" smtClean="0"/>
              <a:t>:</a:t>
            </a:r>
          </a:p>
          <a:p>
            <a:pPr lvl="1"/>
            <a:r>
              <a:rPr lang="en-US" dirty="0" smtClean="0"/>
              <a:t>Most people are anxious when starting something new, especially a new job.  Share an example of when you were nervous starting a new job, emphasizing the supports you found helpful to succeed.</a:t>
            </a:r>
          </a:p>
          <a:p>
            <a:r>
              <a:rPr lang="en-US" u="sng" dirty="0" smtClean="0"/>
              <a:t>Reach Out </a:t>
            </a:r>
            <a:r>
              <a:rPr lang="en-US" u="sng" dirty="0"/>
              <a:t>F</a:t>
            </a:r>
            <a:r>
              <a:rPr lang="en-US" u="sng" dirty="0" smtClean="0"/>
              <a:t>requently</a:t>
            </a:r>
            <a:r>
              <a:rPr lang="en-US" dirty="0" smtClean="0"/>
              <a:t>:</a:t>
            </a:r>
          </a:p>
          <a:p>
            <a:pPr lvl="1"/>
            <a:r>
              <a:rPr lang="en-US" dirty="0" smtClean="0"/>
              <a:t>A quick phone call/voice mail</a:t>
            </a:r>
          </a:p>
          <a:p>
            <a:pPr lvl="1"/>
            <a:r>
              <a:rPr lang="en-US" dirty="0" smtClean="0"/>
              <a:t>Drop by the consumer’s home or place of work </a:t>
            </a:r>
          </a:p>
          <a:p>
            <a:pPr lvl="1"/>
            <a:r>
              <a:rPr lang="en-US" dirty="0" smtClean="0"/>
              <a:t>Send a card or letter</a:t>
            </a:r>
          </a:p>
          <a:p>
            <a:pPr lvl="1"/>
            <a:r>
              <a:rPr lang="en-US" dirty="0" smtClean="0"/>
              <a:t>Talk to their clinical staff; sit in on a meeting with them</a:t>
            </a:r>
          </a:p>
          <a:p>
            <a:pPr marL="45720" indent="0">
              <a:buNone/>
            </a:pPr>
            <a:endParaRPr lang="en-US" dirty="0" smtClean="0"/>
          </a:p>
          <a:p>
            <a:pPr marL="365760" lvl="1" indent="0">
              <a:buNone/>
            </a:pPr>
            <a:endParaRPr lang="en-US" dirty="0"/>
          </a:p>
        </p:txBody>
      </p:sp>
      <p:sp>
        <p:nvSpPr>
          <p:cNvPr id="3" name="Title 2"/>
          <p:cNvSpPr>
            <a:spLocks noGrp="1"/>
          </p:cNvSpPr>
          <p:nvPr>
            <p:ph type="title"/>
          </p:nvPr>
        </p:nvSpPr>
        <p:spPr/>
        <p:txBody>
          <a:bodyPr/>
          <a:lstStyle/>
          <a:p>
            <a:r>
              <a:rPr lang="en-US" sz="2800" dirty="0" smtClean="0"/>
              <a:t>How can you Keep clients engaged once they’ve obtained a job? </a:t>
            </a:r>
            <a:endParaRPr lang="en-US" sz="2800" dirty="0"/>
          </a:p>
        </p:txBody>
      </p:sp>
    </p:spTree>
    <p:extLst>
      <p:ext uri="{BB962C8B-B14F-4D97-AF65-F5344CB8AC3E}">
        <p14:creationId xmlns:p14="http://schemas.microsoft.com/office/powerpoint/2010/main" val="20127639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744</TotalTime>
  <Words>1677</Words>
  <Application>Microsoft Office PowerPoint</Application>
  <PresentationFormat>On-screen Show (4:3)</PresentationFormat>
  <Paragraphs>156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Grid</vt:lpstr>
      <vt:lpstr>ENGAGEMENT Susanne M. Logsdon DHS/Division of Mental Health, Regions 1 &amp; 2 IPS Trainer </vt:lpstr>
      <vt:lpstr>WHAT DOES IT MEAN  &amp;  Why does it matter?</vt:lpstr>
      <vt:lpstr>build strong engagement  from the get-go!</vt:lpstr>
      <vt:lpstr>continue to build  strong engagement during  the assessment phase of ips</vt:lpstr>
      <vt:lpstr>continue to build  strong engagement during  the assessment phase of ipS</vt:lpstr>
      <vt:lpstr>Motivational Interviewing 101</vt:lpstr>
      <vt:lpstr>Motivational interviewing 101</vt:lpstr>
      <vt:lpstr>How can you continue to build  strong engagement during  the rapid job search phase of ips?</vt:lpstr>
      <vt:lpstr>How can you Keep clients engaged once they’ve obtained a job? </vt:lpstr>
      <vt:lpstr>Early Warning Signs of  Dis-engagement </vt:lpstr>
      <vt:lpstr>Re-engagement: when &amp; how?</vt:lpstr>
      <vt:lpstr>Assertive engagement &amp; outreach by integrated treatment team</vt:lpstr>
      <vt:lpstr>Assertive Engagement &amp; Outreach by integrated treatment team</vt:lpstr>
      <vt:lpstr>Individual Journey’s</vt:lpstr>
    </vt:vector>
  </TitlesOfParts>
  <Company>State of Illinois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ENGAGEMENT</dc:title>
  <dc:creator>Logsdon, Susanne</dc:creator>
  <cp:lastModifiedBy>Lisa Razzano</cp:lastModifiedBy>
  <cp:revision>40</cp:revision>
  <dcterms:created xsi:type="dcterms:W3CDTF">2015-08-10T16:11:15Z</dcterms:created>
  <dcterms:modified xsi:type="dcterms:W3CDTF">2016-02-05T16:49:26Z</dcterms:modified>
</cp:coreProperties>
</file>