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2" r:id="rId4"/>
    <p:sldId id="270" r:id="rId5"/>
    <p:sldId id="271" r:id="rId6"/>
    <p:sldId id="273" r:id="rId7"/>
    <p:sldId id="274" r:id="rId8"/>
    <p:sldId id="275" r:id="rId9"/>
    <p:sldId id="261" r:id="rId10"/>
    <p:sldId id="257" r:id="rId11"/>
    <p:sldId id="262" r:id="rId12"/>
    <p:sldId id="267" r:id="rId13"/>
    <p:sldId id="263" r:id="rId14"/>
    <p:sldId id="264" r:id="rId15"/>
    <p:sldId id="265" r:id="rId16"/>
    <p:sldId id="266"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4595" autoAdjust="0"/>
  </p:normalViewPr>
  <p:slideViewPr>
    <p:cSldViewPr>
      <p:cViewPr>
        <p:scale>
          <a:sx n="103" d="100"/>
          <a:sy n="103" d="100"/>
        </p:scale>
        <p:origin x="-202" y="-2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ar-netapp1.ad.bu.edu\cpr\Recovery%20Services%20Division\Recovery%20Education%20Program\Courses\Evaluations\Mindful%20Eating\Mindful%20Eating%20Chicago%20Presentation%20Visual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ar-netapp1.ad.bu.edu\cpr\Recovery%20Services%20Division\Recovery%20Education%20Program\Courses\Evaluations\Mindful%20Eating\Mindful%20Eating%20Chicago%20Presentation%20Visua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ar-netapp1.ad.bu.edu\cpr\Recovery%20Services%20Division\Recovery%20Education%20Program\Courses\Evaluations\Mindful%20Eating\Chicago%20Presentation\Mindful%20Eating%20Chicago%20Presentation%20Visual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ar-netapp1.ad.bu.edu\cpr\Recovery%20Services%20Division\Recovery%20Education%20Program\Courses\Evaluations\Mindful%20Eating\Chicago%20Presentation\Mindful%20Eating%20Chicago%20Presentation%20Visual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ar-netapp1.ad.bu.edu\cpr\Recovery%20Services%20Division\Recovery%20Education%20Program\Courses\Evaluations\Mindful%20Eating\Chicago%20Presentation\Mindful%20Eating%20Chicago%20Presentation%20Visu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pieChart>
        <c:varyColors val="1"/>
        <c:ser>
          <c:idx val="0"/>
          <c:order val="0"/>
          <c:tx>
            <c:strRef>
              <c:f>'Psych Dx'!$B$9</c:f>
              <c:strCache>
                <c:ptCount val="1"/>
              </c:strCache>
            </c:strRef>
          </c:tx>
          <c:dLbls>
            <c:dLbl>
              <c:idx val="0"/>
              <c:layout>
                <c:manualLayout>
                  <c:x val="-9.0264046855254201E-2"/>
                  <c:y val="0.164180750041483"/>
                </c:manualLayout>
              </c:layout>
              <c:dLblPos val="bestFit"/>
              <c:showLegendKey val="0"/>
              <c:showVal val="0"/>
              <c:showCatName val="0"/>
              <c:showSerName val="0"/>
              <c:showPercent val="1"/>
              <c:showBubbleSize val="0"/>
            </c:dLbl>
            <c:dLbl>
              <c:idx val="1"/>
              <c:layout>
                <c:manualLayout>
                  <c:x val="-7.25183484008943E-2"/>
                  <c:y val="-0.18147563292055199"/>
                </c:manualLayout>
              </c:layout>
              <c:dLblPos val="bestFit"/>
              <c:showLegendKey val="0"/>
              <c:showVal val="0"/>
              <c:showCatName val="0"/>
              <c:showSerName val="0"/>
              <c:showPercent val="1"/>
              <c:showBubbleSize val="0"/>
            </c:dLbl>
            <c:dLbl>
              <c:idx val="2"/>
              <c:layout>
                <c:manualLayout>
                  <c:x val="0.13977264994653399"/>
                  <c:y val="2.24482612871559E-2"/>
                </c:manualLayout>
              </c:layout>
              <c:dLblPos val="bestFit"/>
              <c:showLegendKey val="0"/>
              <c:showVal val="0"/>
              <c:showCatName val="0"/>
              <c:showSerName val="0"/>
              <c:showPercent val="1"/>
              <c:showBubbleSize val="0"/>
            </c:dLbl>
            <c:dLbl>
              <c:idx val="3"/>
              <c:layout>
                <c:manualLayout>
                  <c:x val="2.5173763001847E-2"/>
                  <c:y val="0.102072641778114"/>
                </c:manualLayout>
              </c:layout>
              <c:dLblPos val="bestFit"/>
              <c:showLegendKey val="0"/>
              <c:showVal val="0"/>
              <c:showCatName val="0"/>
              <c:showSerName val="0"/>
              <c:showPercent val="1"/>
              <c:showBubbleSize val="0"/>
            </c:dLbl>
            <c:dLblPos val="ctr"/>
            <c:showLegendKey val="0"/>
            <c:showVal val="0"/>
            <c:showCatName val="0"/>
            <c:showSerName val="0"/>
            <c:showPercent val="1"/>
            <c:showBubbleSize val="0"/>
            <c:showLeaderLines val="1"/>
          </c:dLbls>
          <c:cat>
            <c:strRef>
              <c:f>'Psych Dx'!$A$10:$A$13</c:f>
              <c:strCache>
                <c:ptCount val="4"/>
                <c:pt idx="0">
                  <c:v>Schizoprenia or Schizoaffective Disorder</c:v>
                </c:pt>
                <c:pt idx="1">
                  <c:v>Bipolar Disorder</c:v>
                </c:pt>
                <c:pt idx="2">
                  <c:v>Major Depressive Disorder</c:v>
                </c:pt>
                <c:pt idx="3">
                  <c:v>Other</c:v>
                </c:pt>
              </c:strCache>
            </c:strRef>
          </c:cat>
          <c:val>
            <c:numRef>
              <c:f>'Psych Dx'!$B$10:$B$13</c:f>
              <c:numCache>
                <c:formatCode>General</c:formatCode>
                <c:ptCount val="4"/>
                <c:pt idx="0">
                  <c:v>5</c:v>
                </c:pt>
                <c:pt idx="1">
                  <c:v>5</c:v>
                </c:pt>
                <c:pt idx="2">
                  <c:v>7</c:v>
                </c:pt>
                <c:pt idx="3">
                  <c:v>1</c:v>
                </c:pt>
              </c:numCache>
            </c:numRef>
          </c:val>
        </c:ser>
        <c:ser>
          <c:idx val="1"/>
          <c:order val="1"/>
          <c:tx>
            <c:strRef>
              <c:f>'Psych Dx'!$C$9</c:f>
              <c:strCache>
                <c:ptCount val="1"/>
                <c:pt idx="0">
                  <c:v>%</c:v>
                </c:pt>
              </c:strCache>
            </c:strRef>
          </c:tx>
          <c:cat>
            <c:strRef>
              <c:f>'Psych Dx'!$A$10:$A$13</c:f>
              <c:strCache>
                <c:ptCount val="4"/>
                <c:pt idx="0">
                  <c:v>Schizoprenia or Schizoaffective Disorder</c:v>
                </c:pt>
                <c:pt idx="1">
                  <c:v>Bipolar Disorder</c:v>
                </c:pt>
                <c:pt idx="2">
                  <c:v>Major Depressive Disorder</c:v>
                </c:pt>
                <c:pt idx="3">
                  <c:v>Other</c:v>
                </c:pt>
              </c:strCache>
            </c:strRef>
          </c:cat>
          <c:val>
            <c:numRef>
              <c:f>'Psych Dx'!$C$10:$C$13</c:f>
              <c:numCache>
                <c:formatCode>General</c:formatCode>
                <c:ptCount val="4"/>
                <c:pt idx="0">
                  <c:v>0.27777777777777801</c:v>
                </c:pt>
                <c:pt idx="1">
                  <c:v>0.27777777777777801</c:v>
                </c:pt>
                <c:pt idx="2">
                  <c:v>0.38888888888888901</c:v>
                </c:pt>
                <c:pt idx="3">
                  <c:v>5.5555555555555497E-2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685112277631995"/>
          <c:y val="0.218931308099514"/>
          <c:w val="0.34388961796442102"/>
          <c:h val="0.5228527056009959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manualLayout>
          <c:layoutTarget val="inner"/>
          <c:xMode val="edge"/>
          <c:yMode val="edge"/>
          <c:x val="0.12627815418421501"/>
          <c:y val="4.8446910045335301E-2"/>
          <c:w val="0.852404016358421"/>
          <c:h val="0.53401002147458898"/>
        </c:manualLayout>
      </c:layout>
      <c:barChart>
        <c:barDir val="col"/>
        <c:grouping val="clustered"/>
        <c:varyColors val="0"/>
        <c:ser>
          <c:idx val="0"/>
          <c:order val="0"/>
          <c:invertIfNegative val="0"/>
          <c:cat>
            <c:strRef>
              <c:f>'Medical Dx'!$A$5:$A$15</c:f>
              <c:strCache>
                <c:ptCount val="11"/>
                <c:pt idx="0">
                  <c:v>Clinical Obesity</c:v>
                </c:pt>
                <c:pt idx="1">
                  <c:v>Diabetes</c:v>
                </c:pt>
                <c:pt idx="2">
                  <c:v>Hypertension</c:v>
                </c:pt>
                <c:pt idx="3">
                  <c:v>Epilepsy</c:v>
                </c:pt>
                <c:pt idx="4">
                  <c:v>Arrhythmia</c:v>
                </c:pt>
                <c:pt idx="5">
                  <c:v>Asthma</c:v>
                </c:pt>
                <c:pt idx="6">
                  <c:v>Benign Brain Tumor</c:v>
                </c:pt>
                <c:pt idx="7">
                  <c:v>Cardiovascular Disease</c:v>
                </c:pt>
                <c:pt idx="8">
                  <c:v>Crohn's Disease</c:v>
                </c:pt>
                <c:pt idx="9">
                  <c:v>Hypothyroidism</c:v>
                </c:pt>
                <c:pt idx="10">
                  <c:v>Narcolepsy</c:v>
                </c:pt>
              </c:strCache>
            </c:strRef>
          </c:cat>
          <c:val>
            <c:numRef>
              <c:f>'Medical Dx'!$B$5:$B$15</c:f>
              <c:numCache>
                <c:formatCode>General</c:formatCode>
                <c:ptCount val="11"/>
                <c:pt idx="0">
                  <c:v>3</c:v>
                </c:pt>
                <c:pt idx="1">
                  <c:v>3</c:v>
                </c:pt>
                <c:pt idx="2">
                  <c:v>3</c:v>
                </c:pt>
                <c:pt idx="3">
                  <c:v>2</c:v>
                </c:pt>
                <c:pt idx="4">
                  <c:v>1</c:v>
                </c:pt>
                <c:pt idx="5">
                  <c:v>1</c:v>
                </c:pt>
                <c:pt idx="6">
                  <c:v>1</c:v>
                </c:pt>
                <c:pt idx="7">
                  <c:v>1</c:v>
                </c:pt>
                <c:pt idx="8">
                  <c:v>1</c:v>
                </c:pt>
                <c:pt idx="9">
                  <c:v>1</c:v>
                </c:pt>
                <c:pt idx="10">
                  <c:v>1</c:v>
                </c:pt>
              </c:numCache>
            </c:numRef>
          </c:val>
        </c:ser>
        <c:dLbls>
          <c:showLegendKey val="0"/>
          <c:showVal val="0"/>
          <c:showCatName val="0"/>
          <c:showSerName val="0"/>
          <c:showPercent val="0"/>
          <c:showBubbleSize val="0"/>
        </c:dLbls>
        <c:gapWidth val="150"/>
        <c:axId val="37325824"/>
        <c:axId val="35643968"/>
      </c:barChart>
      <c:catAx>
        <c:axId val="37325824"/>
        <c:scaling>
          <c:orientation val="minMax"/>
        </c:scaling>
        <c:delete val="0"/>
        <c:axPos val="b"/>
        <c:majorTickMark val="out"/>
        <c:minorTickMark val="none"/>
        <c:tickLblPos val="nextTo"/>
        <c:txPr>
          <a:bodyPr/>
          <a:lstStyle/>
          <a:p>
            <a:pPr>
              <a:defRPr sz="1700" baseline="0"/>
            </a:pPr>
            <a:endParaRPr lang="en-US"/>
          </a:p>
        </c:txPr>
        <c:crossAx val="35643968"/>
        <c:crosses val="autoZero"/>
        <c:auto val="1"/>
        <c:lblAlgn val="ctr"/>
        <c:lblOffset val="100"/>
        <c:noMultiLvlLbl val="0"/>
      </c:catAx>
      <c:valAx>
        <c:axId val="35643968"/>
        <c:scaling>
          <c:orientation val="minMax"/>
          <c:max val="5"/>
        </c:scaling>
        <c:delete val="0"/>
        <c:axPos val="l"/>
        <c:majorGridlines/>
        <c:title>
          <c:tx>
            <c:rich>
              <a:bodyPr rot="-5400000" vert="horz"/>
              <a:lstStyle/>
              <a:p>
                <a:pPr>
                  <a:defRPr sz="1600" b="0"/>
                </a:pPr>
                <a:r>
                  <a:rPr lang="en-US" sz="1600" b="0" dirty="0" smtClean="0"/>
                  <a:t>Number of Students</a:t>
                </a:r>
                <a:endParaRPr lang="en-US" sz="1600" b="0" dirty="0"/>
              </a:p>
            </c:rich>
          </c:tx>
          <c:layout>
            <c:manualLayout>
              <c:xMode val="edge"/>
              <c:yMode val="edge"/>
              <c:x val="1.6945156564731698E-2"/>
              <c:y val="8.1895388076490494E-2"/>
            </c:manualLayout>
          </c:layout>
          <c:overlay val="0"/>
        </c:title>
        <c:numFmt formatCode="General" sourceLinked="1"/>
        <c:majorTickMark val="out"/>
        <c:minorTickMark val="none"/>
        <c:tickLblPos val="nextTo"/>
        <c:crossAx val="3732582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clustered"/>
        <c:varyColors val="0"/>
        <c:ser>
          <c:idx val="0"/>
          <c:order val="0"/>
          <c:tx>
            <c:strRef>
              <c:f>'3FEQ - Cog Restraint'!$B$5</c:f>
              <c:strCache>
                <c:ptCount val="1"/>
              </c:strCache>
            </c:strRef>
          </c:tx>
          <c:invertIfNegative val="0"/>
          <c:dLbls>
            <c:dLbl>
              <c:idx val="0"/>
              <c:tx>
                <c:rich>
                  <a:bodyPr/>
                  <a:lstStyle/>
                  <a:p>
                    <a:r>
                      <a:rPr lang="en-US" sz="1800" dirty="0"/>
                      <a:t>2.19</a:t>
                    </a:r>
                    <a:endParaRPr lang="en-US" sz="1600"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'3FEQ - Cog Restraint'!$A$6:$A$7</c:f>
              <c:strCache>
                <c:ptCount val="2"/>
                <c:pt idx="0">
                  <c:v>Before</c:v>
                </c:pt>
                <c:pt idx="1">
                  <c:v>After </c:v>
                </c:pt>
              </c:strCache>
            </c:strRef>
          </c:cat>
          <c:val>
            <c:numRef>
              <c:f>'3FEQ - Cog Restraint'!$B$6:$B$7</c:f>
              <c:numCache>
                <c:formatCode>0.00</c:formatCode>
                <c:ptCount val="2"/>
                <c:pt idx="0">
                  <c:v>2.192982456140351</c:v>
                </c:pt>
                <c:pt idx="1">
                  <c:v>2.5631578947368432</c:v>
                </c:pt>
              </c:numCache>
            </c:numRef>
          </c:val>
        </c:ser>
        <c:dLbls>
          <c:showLegendKey val="0"/>
          <c:showVal val="1"/>
          <c:showCatName val="0"/>
          <c:showSerName val="0"/>
          <c:showPercent val="0"/>
          <c:showBubbleSize val="0"/>
        </c:dLbls>
        <c:gapWidth val="75"/>
        <c:axId val="38409728"/>
        <c:axId val="35648000"/>
      </c:barChart>
      <c:catAx>
        <c:axId val="38409728"/>
        <c:scaling>
          <c:orientation val="minMax"/>
        </c:scaling>
        <c:delete val="0"/>
        <c:axPos val="b"/>
        <c:majorTickMark val="none"/>
        <c:minorTickMark val="none"/>
        <c:tickLblPos val="nextTo"/>
        <c:crossAx val="35648000"/>
        <c:crosses val="autoZero"/>
        <c:auto val="1"/>
        <c:lblAlgn val="ctr"/>
        <c:lblOffset val="100"/>
        <c:noMultiLvlLbl val="0"/>
      </c:catAx>
      <c:valAx>
        <c:axId val="35648000"/>
        <c:scaling>
          <c:orientation val="minMax"/>
          <c:max val="3"/>
          <c:min val="0"/>
        </c:scaling>
        <c:delete val="0"/>
        <c:axPos val="l"/>
        <c:numFmt formatCode="0.00" sourceLinked="1"/>
        <c:majorTickMark val="none"/>
        <c:minorTickMark val="none"/>
        <c:tickLblPos val="nextTo"/>
        <c:crossAx val="38409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invertIfNegative val="0"/>
          <c:dLbls>
            <c:dLblPos val="inEnd"/>
            <c:showLegendKey val="0"/>
            <c:showVal val="1"/>
            <c:showCatName val="0"/>
            <c:showSerName val="0"/>
            <c:showPercent val="0"/>
            <c:showBubbleSize val="0"/>
            <c:showLeaderLines val="0"/>
          </c:dLbls>
          <c:cat>
            <c:strRef>
              <c:f>'3FEQ - Uncont Emot Eating'!$B$3:$C$3</c:f>
              <c:strCache>
                <c:ptCount val="2"/>
                <c:pt idx="0">
                  <c:v>Before</c:v>
                </c:pt>
                <c:pt idx="1">
                  <c:v>After</c:v>
                </c:pt>
              </c:strCache>
            </c:strRef>
          </c:cat>
          <c:val>
            <c:numRef>
              <c:f>'3FEQ - Uncont Emot Eating'!$B$4:$C$4</c:f>
              <c:numCache>
                <c:formatCode>0.00</c:formatCode>
                <c:ptCount val="2"/>
                <c:pt idx="0">
                  <c:v>2.4097222222222232</c:v>
                </c:pt>
                <c:pt idx="1">
                  <c:v>2.0532407407407409</c:v>
                </c:pt>
              </c:numCache>
            </c:numRef>
          </c:val>
        </c:ser>
        <c:dLbls>
          <c:showLegendKey val="0"/>
          <c:showVal val="0"/>
          <c:showCatName val="0"/>
          <c:showSerName val="0"/>
          <c:showPercent val="0"/>
          <c:showBubbleSize val="0"/>
        </c:dLbls>
        <c:gapWidth val="75"/>
        <c:overlap val="40"/>
        <c:axId val="38367232"/>
        <c:axId val="35650880"/>
      </c:barChart>
      <c:catAx>
        <c:axId val="38367232"/>
        <c:scaling>
          <c:orientation val="minMax"/>
        </c:scaling>
        <c:delete val="0"/>
        <c:axPos val="b"/>
        <c:majorTickMark val="none"/>
        <c:minorTickMark val="none"/>
        <c:tickLblPos val="nextTo"/>
        <c:crossAx val="35650880"/>
        <c:crosses val="autoZero"/>
        <c:auto val="1"/>
        <c:lblAlgn val="ctr"/>
        <c:lblOffset val="100"/>
        <c:noMultiLvlLbl val="0"/>
      </c:catAx>
      <c:valAx>
        <c:axId val="35650880"/>
        <c:scaling>
          <c:orientation val="minMax"/>
          <c:max val="3"/>
          <c:min val="0"/>
        </c:scaling>
        <c:delete val="0"/>
        <c:axPos val="l"/>
        <c:majorGridlines/>
        <c:numFmt formatCode="0.00" sourceLinked="1"/>
        <c:majorTickMark val="none"/>
        <c:minorTickMark val="none"/>
        <c:tickLblPos val="nextTo"/>
        <c:crossAx val="38367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barChart>
        <c:barDir val="col"/>
        <c:grouping val="clustered"/>
        <c:varyColors val="0"/>
        <c:ser>
          <c:idx val="0"/>
          <c:order val="0"/>
          <c:invertIfNegative val="0"/>
          <c:dLbls>
            <c:dLblPos val="inEnd"/>
            <c:showLegendKey val="0"/>
            <c:showVal val="1"/>
            <c:showCatName val="0"/>
            <c:showSerName val="0"/>
            <c:showPercent val="0"/>
            <c:showBubbleSize val="0"/>
            <c:showLeaderLines val="0"/>
          </c:dLbls>
          <c:cat>
            <c:strRef>
              <c:f>'3FEQ - Uncont Emot Eating'!$E$3:$F$3</c:f>
              <c:strCache>
                <c:ptCount val="2"/>
                <c:pt idx="0">
                  <c:v>Before</c:v>
                </c:pt>
                <c:pt idx="1">
                  <c:v>After</c:v>
                </c:pt>
              </c:strCache>
            </c:strRef>
          </c:cat>
          <c:val>
            <c:numRef>
              <c:f>'3FEQ - Uncont Emot Eating'!$E$4:$F$4</c:f>
              <c:numCache>
                <c:formatCode>0.00</c:formatCode>
                <c:ptCount val="2"/>
                <c:pt idx="0">
                  <c:v>2.9</c:v>
                </c:pt>
                <c:pt idx="1">
                  <c:v>2.3916666666666662</c:v>
                </c:pt>
              </c:numCache>
            </c:numRef>
          </c:val>
        </c:ser>
        <c:dLbls>
          <c:showLegendKey val="0"/>
          <c:showVal val="0"/>
          <c:showCatName val="0"/>
          <c:showSerName val="0"/>
          <c:showPercent val="0"/>
          <c:showBubbleSize val="0"/>
        </c:dLbls>
        <c:gapWidth val="75"/>
        <c:overlap val="40"/>
        <c:axId val="38367744"/>
        <c:axId val="35710080"/>
      </c:barChart>
      <c:catAx>
        <c:axId val="38367744"/>
        <c:scaling>
          <c:orientation val="minMax"/>
        </c:scaling>
        <c:delete val="0"/>
        <c:axPos val="b"/>
        <c:majorTickMark val="none"/>
        <c:minorTickMark val="none"/>
        <c:tickLblPos val="nextTo"/>
        <c:crossAx val="35710080"/>
        <c:crosses val="autoZero"/>
        <c:auto val="1"/>
        <c:lblAlgn val="ctr"/>
        <c:lblOffset val="100"/>
        <c:noMultiLvlLbl val="0"/>
      </c:catAx>
      <c:valAx>
        <c:axId val="35710080"/>
        <c:scaling>
          <c:orientation val="minMax"/>
          <c:max val="3"/>
        </c:scaling>
        <c:delete val="0"/>
        <c:axPos val="l"/>
        <c:majorGridlines/>
        <c:numFmt formatCode="0.00" sourceLinked="1"/>
        <c:majorTickMark val="none"/>
        <c:minorTickMark val="none"/>
        <c:tickLblPos val="nextTo"/>
        <c:crossAx val="38367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36AC2F-4504-45F0-8CE4-B60C683351F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6AC2F-4504-45F0-8CE4-B60C683351F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6AC2F-4504-45F0-8CE4-B60C683351F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6AC2F-4504-45F0-8CE4-B60C683351F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6AC2F-4504-45F0-8CE4-B60C683351F9}" type="datetimeFigureOut">
              <a:rPr lang="en-US" smtClean="0"/>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6AC2F-4504-45F0-8CE4-B60C683351F9}"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36AC2F-4504-45F0-8CE4-B60C683351F9}" type="datetimeFigureOut">
              <a:rPr lang="en-US" smtClean="0"/>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6AC2F-4504-45F0-8CE4-B60C683351F9}" type="datetimeFigureOut">
              <a:rPr lang="en-US" smtClean="0"/>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6AC2F-4504-45F0-8CE4-B60C683351F9}" type="datetimeFigureOut">
              <a:rPr lang="en-US" smtClean="0"/>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6AC2F-4504-45F0-8CE4-B60C683351F9}"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6AC2F-4504-45F0-8CE4-B60C683351F9}" type="datetimeFigureOut">
              <a:rPr lang="en-US" smtClean="0"/>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725FD-7D9A-4242-86B7-C835409DE55E}"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6AC2F-4504-45F0-8CE4-B60C683351F9}" type="datetimeFigureOut">
              <a:rPr lang="en-US" smtClean="0"/>
              <a:t>10/7/2014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725FD-7D9A-4242-86B7-C835409DE55E}"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dorih@bu.ed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Impact of Mindfulness Training on the  Stress Resiliency &amp; Wellness among People in Recovery:  Mindful Eating</a:t>
            </a:r>
            <a:endParaRPr lang="en-US" dirty="0"/>
          </a:p>
        </p:txBody>
      </p:sp>
      <p:pic>
        <p:nvPicPr>
          <p:cNvPr id="8" name="Picture Placeholder 7" descr="1185101_10201223544865049_440551615_n.jpg"/>
          <p:cNvPicPr>
            <a:picLocks noGrp="1" noChangeAspect="1"/>
          </p:cNvPicPr>
          <p:nvPr>
            <p:ph type="pic" idx="1"/>
          </p:nvPr>
        </p:nvPicPr>
        <p:blipFill>
          <a:blip r:embed="rId2">
            <a:extLst>
              <a:ext uri="{28A0092B-C50C-407E-A947-70E740481C1C}">
                <a14:useLocalDpi xmlns:a14="http://schemas.microsoft.com/office/drawing/2010/main" val="0"/>
              </a:ext>
            </a:extLst>
          </a:blip>
          <a:srcRect l="-23563" r="-23563"/>
          <a:stretch>
            <a:fillRect/>
          </a:stretch>
        </p:blipFill>
        <p:spPr/>
      </p:pic>
      <p:sp>
        <p:nvSpPr>
          <p:cNvPr id="5" name="Subtitle 4"/>
          <p:cNvSpPr>
            <a:spLocks noGrp="1"/>
          </p:cNvSpPr>
          <p:nvPr>
            <p:ph type="body" sz="half" idx="2"/>
          </p:nvPr>
        </p:nvSpPr>
        <p:spPr/>
        <p:txBody>
          <a:bodyPr>
            <a:normAutofit fontScale="62500" lnSpcReduction="20000"/>
          </a:bodyPr>
          <a:lstStyle/>
          <a:p>
            <a:r>
              <a:rPr lang="en-US" dirty="0" smtClean="0"/>
              <a:t>A Pilot Study</a:t>
            </a:r>
          </a:p>
          <a:p>
            <a:r>
              <a:rPr lang="en-US" dirty="0" smtClean="0"/>
              <a:t>Dori Hutchinson, </a:t>
            </a:r>
            <a:r>
              <a:rPr lang="en-US" dirty="0" err="1" smtClean="0"/>
              <a:t>Sc.D</a:t>
            </a:r>
            <a:r>
              <a:rPr lang="en-US" dirty="0" smtClean="0"/>
              <a:t>, CPRP</a:t>
            </a:r>
          </a:p>
          <a:p>
            <a:r>
              <a:rPr lang="en-US" dirty="0" smtClean="0"/>
              <a:t>Center for Psychiatric Rehabilitation</a:t>
            </a:r>
          </a:p>
          <a:p>
            <a:r>
              <a:rPr lang="en-US" dirty="0" smtClean="0"/>
              <a:t>Boston University </a:t>
            </a:r>
          </a:p>
          <a:p>
            <a:r>
              <a:rPr lang="en-US" dirty="0" smtClean="0"/>
              <a:t>October 17, 2014</a:t>
            </a:r>
            <a:endParaRPr lang="en-US" dirty="0"/>
          </a:p>
        </p:txBody>
      </p:sp>
    </p:spTree>
    <p:extLst>
      <p:ext uri="{BB962C8B-B14F-4D97-AF65-F5344CB8AC3E}">
        <p14:creationId xmlns:p14="http://schemas.microsoft.com/office/powerpoint/2010/main" val="274091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Psychiatric Diagnosis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22113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4333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Conditions</a:t>
            </a:r>
            <a:endParaRPr lang="en-US" dirty="0"/>
          </a:p>
        </p:txBody>
      </p:sp>
      <p:sp>
        <p:nvSpPr>
          <p:cNvPr id="3" name="Content Placeholder 2"/>
          <p:cNvSpPr>
            <a:spLocks noGrp="1"/>
          </p:cNvSpPr>
          <p:nvPr>
            <p:ph idx="1"/>
          </p:nvPr>
        </p:nvSpPr>
        <p:spPr/>
        <p:txBody>
          <a:bodyPr>
            <a:normAutofit/>
          </a:bodyPr>
          <a:lstStyle/>
          <a:p>
            <a:r>
              <a:rPr lang="en-US" sz="2400" dirty="0" smtClean="0"/>
              <a:t>12 of 18 students (66.7%) reported having a medical condition</a:t>
            </a:r>
          </a:p>
          <a:p>
            <a:r>
              <a:rPr lang="en-US" sz="2400" dirty="0" smtClean="0"/>
              <a:t>Most common medical conditions:</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2895319191"/>
              </p:ext>
            </p:extLst>
          </p:nvPr>
        </p:nvGraphicFramePr>
        <p:xfrm>
          <a:off x="1143000" y="2438400"/>
          <a:ext cx="65532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4454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Mindful Eating Questionnaire</a:t>
            </a:r>
            <a:endParaRPr lang="en-US" dirty="0"/>
          </a:p>
        </p:txBody>
      </p:sp>
      <p:sp>
        <p:nvSpPr>
          <p:cNvPr id="3" name="Content Placeholder 2"/>
          <p:cNvSpPr>
            <a:spLocks noGrp="1"/>
          </p:cNvSpPr>
          <p:nvPr>
            <p:ph idx="1"/>
          </p:nvPr>
        </p:nvSpPr>
        <p:spPr/>
        <p:txBody>
          <a:bodyPr>
            <a:normAutofit/>
          </a:bodyPr>
          <a:lstStyle/>
          <a:p>
            <a:r>
              <a:rPr lang="en-US" dirty="0" smtClean="0"/>
              <a:t>Five Subscales:</a:t>
            </a:r>
          </a:p>
          <a:p>
            <a:pPr lvl="1"/>
            <a:r>
              <a:rPr lang="en-US" dirty="0" smtClean="0"/>
              <a:t>Awareness</a:t>
            </a:r>
          </a:p>
          <a:p>
            <a:pPr lvl="1"/>
            <a:r>
              <a:rPr lang="en-US" dirty="0" smtClean="0"/>
              <a:t>Distraction</a:t>
            </a:r>
          </a:p>
          <a:p>
            <a:pPr lvl="1"/>
            <a:r>
              <a:rPr lang="en-US" dirty="0" smtClean="0"/>
              <a:t>Disinhibition</a:t>
            </a:r>
          </a:p>
          <a:p>
            <a:pPr lvl="1"/>
            <a:r>
              <a:rPr lang="en-US" dirty="0" smtClean="0"/>
              <a:t>Emotional Response</a:t>
            </a:r>
          </a:p>
          <a:p>
            <a:pPr lvl="1"/>
            <a:r>
              <a:rPr lang="en-US" dirty="0" smtClean="0"/>
              <a:t>External Cues</a:t>
            </a:r>
          </a:p>
          <a:p>
            <a:r>
              <a:rPr lang="en-US" dirty="0" smtClean="0"/>
              <a:t>Total Score is also calculated</a:t>
            </a:r>
          </a:p>
          <a:p>
            <a:r>
              <a:rPr lang="en-US" dirty="0" smtClean="0"/>
              <a:t>Higher scores indicate student progress</a:t>
            </a:r>
          </a:p>
        </p:txBody>
      </p:sp>
    </p:spTree>
    <p:extLst>
      <p:ext uri="{BB962C8B-B14F-4D97-AF65-F5344CB8AC3E}">
        <p14:creationId xmlns:p14="http://schemas.microsoft.com/office/powerpoint/2010/main" val="3709378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Mindful Eating Questionnaire: </a:t>
            </a:r>
            <a:br>
              <a:rPr lang="en-US" dirty="0" smtClean="0"/>
            </a:br>
            <a:r>
              <a:rPr lang="en-US" sz="2700" dirty="0" smtClean="0"/>
              <a:t>Mean Scores Before and After</a:t>
            </a:r>
            <a:endParaRPr lang="en-US" sz="27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61" y="1600200"/>
            <a:ext cx="7421980" cy="446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22506" y="6172200"/>
            <a:ext cx="3124200" cy="369332"/>
          </a:xfrm>
          <a:prstGeom prst="rect">
            <a:avLst/>
          </a:prstGeom>
          <a:noFill/>
        </p:spPr>
        <p:txBody>
          <a:bodyPr wrap="square" rtlCol="0">
            <a:spAutoFit/>
          </a:bodyPr>
          <a:lstStyle/>
          <a:p>
            <a:r>
              <a:rPr lang="en-US" dirty="0" smtClean="0">
                <a:solidFill>
                  <a:schemeClr val="tx1">
                    <a:lumMod val="50000"/>
                    <a:lumOff val="50000"/>
                  </a:schemeClr>
                </a:solidFill>
              </a:rPr>
              <a:t>*Indicates p-values &lt;0.05</a:t>
            </a:r>
            <a:endParaRPr lang="en-US" dirty="0">
              <a:solidFill>
                <a:schemeClr val="tx1">
                  <a:lumMod val="50000"/>
                  <a:lumOff val="50000"/>
                </a:schemeClr>
              </a:solidFill>
            </a:endParaRPr>
          </a:p>
        </p:txBody>
      </p:sp>
    </p:spTree>
    <p:extLst>
      <p:ext uri="{BB962C8B-B14F-4D97-AF65-F5344CB8AC3E}">
        <p14:creationId xmlns:p14="http://schemas.microsoft.com/office/powerpoint/2010/main" val="3137533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Factor Eating Questionnaire</a:t>
            </a:r>
            <a:endParaRPr lang="en-US" dirty="0"/>
          </a:p>
        </p:txBody>
      </p:sp>
      <p:sp>
        <p:nvSpPr>
          <p:cNvPr id="3" name="Content Placeholder 2"/>
          <p:cNvSpPr>
            <a:spLocks noGrp="1"/>
          </p:cNvSpPr>
          <p:nvPr>
            <p:ph idx="1"/>
          </p:nvPr>
        </p:nvSpPr>
        <p:spPr/>
        <p:txBody>
          <a:bodyPr>
            <a:normAutofit/>
          </a:bodyPr>
          <a:lstStyle/>
          <a:p>
            <a:r>
              <a:rPr lang="en-US" dirty="0" smtClean="0"/>
              <a:t>Three Factors: </a:t>
            </a:r>
          </a:p>
          <a:p>
            <a:pPr lvl="1"/>
            <a:r>
              <a:rPr lang="en-US" dirty="0" smtClean="0"/>
              <a:t>Cognitive Restraint</a:t>
            </a:r>
          </a:p>
          <a:p>
            <a:pPr lvl="1"/>
            <a:r>
              <a:rPr lang="en-US" dirty="0" smtClean="0"/>
              <a:t>Uncontrolled Eating</a:t>
            </a:r>
          </a:p>
          <a:p>
            <a:pPr lvl="1"/>
            <a:r>
              <a:rPr lang="en-US" dirty="0" smtClean="0"/>
              <a:t>Emotional Eating</a:t>
            </a:r>
          </a:p>
          <a:p>
            <a:r>
              <a:rPr lang="en-US" dirty="0" smtClean="0"/>
              <a:t>Cognitive Restraint: Higher scores indicate student progress</a:t>
            </a:r>
          </a:p>
          <a:p>
            <a:r>
              <a:rPr lang="en-US" dirty="0" smtClean="0"/>
              <a:t>Uncontrolled Eating and Emotional Eating: Lower scores indicate student progress</a:t>
            </a:r>
          </a:p>
        </p:txBody>
      </p:sp>
    </p:spTree>
    <p:extLst>
      <p:ext uri="{BB962C8B-B14F-4D97-AF65-F5344CB8AC3E}">
        <p14:creationId xmlns:p14="http://schemas.microsoft.com/office/powerpoint/2010/main" val="77848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Three-Factor Eating Questionnaire </a:t>
            </a:r>
            <a:r>
              <a:rPr lang="en-US" dirty="0"/>
              <a:t/>
            </a:r>
            <a:br>
              <a:rPr lang="en-US" dirty="0"/>
            </a:br>
            <a:r>
              <a:rPr lang="en-US" sz="2700" dirty="0" smtClean="0"/>
              <a:t>Cognitive Restraint: Mean </a:t>
            </a:r>
            <a:r>
              <a:rPr lang="en-US" sz="2700" dirty="0"/>
              <a:t>Scores Before and After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452517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391400" y="1676400"/>
            <a:ext cx="1515894" cy="338554"/>
          </a:xfrm>
          <a:prstGeom prst="rect">
            <a:avLst/>
          </a:prstGeom>
          <a:noFill/>
        </p:spPr>
        <p:txBody>
          <a:bodyPr wrap="square" rtlCol="0">
            <a:spAutoFit/>
          </a:bodyPr>
          <a:lstStyle/>
          <a:p>
            <a:r>
              <a:rPr lang="en-US" sz="1600" dirty="0" smtClean="0">
                <a:solidFill>
                  <a:schemeClr val="tx1">
                    <a:lumMod val="50000"/>
                    <a:lumOff val="50000"/>
                  </a:schemeClr>
                </a:solidFill>
              </a:rPr>
              <a:t>p-value</a:t>
            </a:r>
            <a:r>
              <a:rPr lang="en-US" sz="1600" dirty="0" smtClean="0"/>
              <a:t> </a:t>
            </a:r>
            <a:r>
              <a:rPr lang="en-US" sz="1600" dirty="0" smtClean="0">
                <a:solidFill>
                  <a:schemeClr val="tx1">
                    <a:lumMod val="50000"/>
                    <a:lumOff val="50000"/>
                  </a:schemeClr>
                </a:solidFill>
              </a:rPr>
              <a:t>&lt;0.05</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1287199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Three-Factor Eating Questionnaire </a:t>
            </a:r>
            <a:r>
              <a:rPr lang="en-US" dirty="0"/>
              <a:t/>
            </a:r>
            <a:br>
              <a:rPr lang="en-US" dirty="0"/>
            </a:br>
            <a:r>
              <a:rPr lang="en-US" sz="2700" dirty="0" smtClean="0"/>
              <a:t>Mean </a:t>
            </a:r>
            <a:r>
              <a:rPr lang="en-US" sz="2700" dirty="0"/>
              <a:t>Scores Before and After</a:t>
            </a:r>
            <a:endParaRPr lang="en-US" dirty="0"/>
          </a:p>
        </p:txBody>
      </p:sp>
      <p:sp>
        <p:nvSpPr>
          <p:cNvPr id="5" name="Content Placeholder 4"/>
          <p:cNvSpPr>
            <a:spLocks noGrp="1"/>
          </p:cNvSpPr>
          <p:nvPr>
            <p:ph sz="half" idx="1"/>
          </p:nvPr>
        </p:nvSpPr>
        <p:spPr/>
        <p:txBody>
          <a:bodyPr/>
          <a:lstStyle/>
          <a:p>
            <a:r>
              <a:rPr lang="en-US" dirty="0" smtClean="0"/>
              <a:t>Uncontrolled Eating</a:t>
            </a:r>
          </a:p>
          <a:p>
            <a:endParaRPr lang="en-US" dirty="0"/>
          </a:p>
        </p:txBody>
      </p:sp>
      <p:sp>
        <p:nvSpPr>
          <p:cNvPr id="6" name="Content Placeholder 5"/>
          <p:cNvSpPr>
            <a:spLocks noGrp="1"/>
          </p:cNvSpPr>
          <p:nvPr>
            <p:ph sz="half" idx="2"/>
          </p:nvPr>
        </p:nvSpPr>
        <p:spPr/>
        <p:txBody>
          <a:bodyPr/>
          <a:lstStyle/>
          <a:p>
            <a:r>
              <a:rPr lang="en-US" dirty="0" smtClean="0"/>
              <a:t>Emotional Eating</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751749456"/>
              </p:ext>
            </p:extLst>
          </p:nvPr>
        </p:nvGraphicFramePr>
        <p:xfrm>
          <a:off x="457200" y="2438400"/>
          <a:ext cx="3657600" cy="3276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043269423"/>
              </p:ext>
            </p:extLst>
          </p:nvPr>
        </p:nvGraphicFramePr>
        <p:xfrm>
          <a:off x="4511202" y="2362200"/>
          <a:ext cx="35814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352800" y="5943600"/>
            <a:ext cx="2362200" cy="338554"/>
          </a:xfrm>
          <a:prstGeom prst="rect">
            <a:avLst/>
          </a:prstGeom>
          <a:noFill/>
        </p:spPr>
        <p:txBody>
          <a:bodyPr wrap="square" rtlCol="0">
            <a:spAutoFit/>
          </a:bodyPr>
          <a:lstStyle/>
          <a:p>
            <a:r>
              <a:rPr lang="en-US" sz="1600" dirty="0" smtClean="0">
                <a:solidFill>
                  <a:schemeClr val="tx1">
                    <a:lumMod val="50000"/>
                    <a:lumOff val="50000"/>
                  </a:schemeClr>
                </a:solidFill>
              </a:rPr>
              <a:t>p-values &lt;0.05 for both</a:t>
            </a:r>
          </a:p>
        </p:txBody>
      </p:sp>
    </p:spTree>
    <p:extLst>
      <p:ext uri="{BB962C8B-B14F-4D97-AF65-F5344CB8AC3E}">
        <p14:creationId xmlns:p14="http://schemas.microsoft.com/office/powerpoint/2010/main" val="2893046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sz="half" idx="1"/>
          </p:nvPr>
        </p:nvSpPr>
        <p:spPr/>
        <p:txBody>
          <a:bodyPr/>
          <a:lstStyle/>
          <a:p>
            <a:r>
              <a:rPr lang="en-US" dirty="0" smtClean="0"/>
              <a:t>Scaling Up:  </a:t>
            </a:r>
            <a:r>
              <a:rPr lang="en-US" smtClean="0"/>
              <a:t>Manualizing</a:t>
            </a:r>
            <a:r>
              <a:rPr lang="en-US" dirty="0" smtClean="0"/>
              <a:t> the curriculum; Implementing a larger study with broader investigation on health related factors.  </a:t>
            </a:r>
          </a:p>
          <a:p>
            <a:endParaRPr lang="en-US" dirty="0"/>
          </a:p>
          <a:p>
            <a:r>
              <a:rPr lang="en-US" dirty="0" smtClean="0">
                <a:hlinkClick r:id="rId2"/>
              </a:rPr>
              <a:t>dorih@bu.edu</a:t>
            </a:r>
            <a:endParaRPr lang="en-US" dirty="0" smtClean="0"/>
          </a:p>
          <a:p>
            <a:endParaRPr lang="en-US" dirty="0"/>
          </a:p>
          <a:p>
            <a:endParaRPr lang="en-US" dirty="0" smtClean="0"/>
          </a:p>
          <a:p>
            <a:endParaRPr lang="en-US" dirty="0"/>
          </a:p>
        </p:txBody>
      </p:sp>
      <p:pic>
        <p:nvPicPr>
          <p:cNvPr id="5" name="Content Placeholder 4" descr="boston-university-office.jpg"/>
          <p:cNvPicPr>
            <a:picLocks noGrp="1" noChangeAspect="1"/>
          </p:cNvPicPr>
          <p:nvPr>
            <p:ph sz="half" idx="2"/>
          </p:nvPr>
        </p:nvPicPr>
        <p:blipFill>
          <a:blip r:embed="rId3">
            <a:extLst>
              <a:ext uri="{28A0092B-C50C-407E-A947-70E740481C1C}">
                <a14:useLocalDpi xmlns:a14="http://schemas.microsoft.com/office/drawing/2010/main" val="0"/>
              </a:ext>
            </a:extLst>
          </a:blip>
          <a:srcRect t="-74520" b="-74520"/>
          <a:stretch>
            <a:fillRect/>
          </a:stretch>
        </p:blipFill>
        <p:spPr/>
      </p:pic>
    </p:spTree>
    <p:extLst>
      <p:ext uri="{BB962C8B-B14F-4D97-AF65-F5344CB8AC3E}">
        <p14:creationId xmlns:p14="http://schemas.microsoft.com/office/powerpoint/2010/main" val="36022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838200"/>
          </a:xfrm>
        </p:spPr>
        <p:txBody>
          <a:bodyPr>
            <a:noAutofit/>
          </a:bodyPr>
          <a:lstStyle/>
          <a:p>
            <a:r>
              <a:rPr lang="en-US" sz="3200" dirty="0" smtClean="0"/>
              <a:t>Conceptual, Research and Practical Issues in Using a Mindfulness Approach to Eating Well</a:t>
            </a:r>
            <a:endParaRPr lang="en-US" sz="3200" dirty="0"/>
          </a:p>
        </p:txBody>
      </p:sp>
      <p:sp>
        <p:nvSpPr>
          <p:cNvPr id="5" name="Content Placeholder 4"/>
          <p:cNvSpPr>
            <a:spLocks noGrp="1"/>
          </p:cNvSpPr>
          <p:nvPr>
            <p:ph sz="half" idx="1"/>
          </p:nvPr>
        </p:nvSpPr>
        <p:spPr>
          <a:xfrm>
            <a:off x="457200" y="1066800"/>
            <a:ext cx="4038600" cy="5059363"/>
          </a:xfrm>
        </p:spPr>
        <p:txBody>
          <a:bodyPr>
            <a:noAutofit/>
          </a:bodyPr>
          <a:lstStyle/>
          <a:p>
            <a:r>
              <a:rPr lang="en-US" sz="2000" dirty="0" smtClean="0"/>
              <a:t>Dieting /commercial weight loss programs are often not an enduring approach to eating well.  They </a:t>
            </a:r>
            <a:r>
              <a:rPr lang="en-US" sz="2000" dirty="0" err="1" smtClean="0"/>
              <a:t>entais</a:t>
            </a:r>
            <a:r>
              <a:rPr lang="en-US" sz="2000" dirty="0" smtClean="0"/>
              <a:t> a disengagement from the use of internal cues of hunger and satiety.  </a:t>
            </a:r>
          </a:p>
          <a:p>
            <a:r>
              <a:rPr lang="en-US" sz="2000" dirty="0" smtClean="0"/>
              <a:t>Stress is related to nutritional behavior. It is important to intervene in this health domain as people with mental health conditions often have issues with food related diseases as well as  eating habits that are triggered by stress, poverty and negative emotions.</a:t>
            </a:r>
          </a:p>
          <a:p>
            <a:r>
              <a:rPr lang="en-US" sz="2000" dirty="0" smtClean="0"/>
              <a:t>Mindfulness is a nonjudgmental awareness of the present moment.  Buddhism roots.</a:t>
            </a:r>
          </a:p>
          <a:p>
            <a:pPr marL="0" indent="0">
              <a:buNone/>
            </a:pPr>
            <a:r>
              <a:rPr lang="en-US" sz="2000" dirty="0"/>
              <a:t>	</a:t>
            </a:r>
            <a:endParaRPr lang="en-US" sz="1600" i="1" dirty="0"/>
          </a:p>
        </p:txBody>
      </p:sp>
      <p:pic>
        <p:nvPicPr>
          <p:cNvPr id="7" name="Content Placeholder 6" descr="488066_460343734041884_982354301_n.jpg"/>
          <p:cNvPicPr>
            <a:picLocks noGrp="1" noChangeAspect="1"/>
          </p:cNvPicPr>
          <p:nvPr>
            <p:ph sz="half" idx="2"/>
          </p:nvPr>
        </p:nvPicPr>
        <p:blipFill>
          <a:blip r:embed="rId2">
            <a:extLst>
              <a:ext uri="{28A0092B-C50C-407E-A947-70E740481C1C}">
                <a14:useLocalDpi xmlns:a14="http://schemas.microsoft.com/office/drawing/2010/main" val="0"/>
              </a:ext>
            </a:extLst>
          </a:blip>
          <a:srcRect t="-22816" b="-22816"/>
          <a:stretch>
            <a:fillRect/>
          </a:stretch>
        </p:blipFill>
        <p:spPr>
          <a:xfrm>
            <a:off x="4648200" y="685800"/>
            <a:ext cx="4038600" cy="5440363"/>
          </a:xfrm>
        </p:spPr>
      </p:pic>
    </p:spTree>
    <p:extLst>
      <p:ext uri="{BB962C8B-B14F-4D97-AF65-F5344CB8AC3E}">
        <p14:creationId xmlns:p14="http://schemas.microsoft.com/office/powerpoint/2010/main" val="25810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 Eating, Mindful Life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Mindfulness techniques reduce stress, alleviate health problems.</a:t>
            </a:r>
          </a:p>
          <a:p>
            <a:r>
              <a:rPr lang="en-US" dirty="0" smtClean="0"/>
              <a:t>Mindful eating helps people recognize differences between emotional and physical hunger and introduces a “ moment of choice” between the urge and eating.</a:t>
            </a:r>
          </a:p>
          <a:p>
            <a:r>
              <a:rPr lang="en-US" dirty="0" smtClean="0"/>
              <a:t>NIH studies of mindful eating for treatment of eating disorders.</a:t>
            </a:r>
          </a:p>
          <a:p>
            <a:pPr lvl="1"/>
            <a:r>
              <a:rPr lang="en-US" dirty="0"/>
              <a:t> </a:t>
            </a:r>
            <a:r>
              <a:rPr lang="en-US" i="1" dirty="0" smtClean="0"/>
              <a:t>(Harvard Health Letter, 2011)</a:t>
            </a:r>
            <a:endParaRPr lang="en-US" i="1" dirty="0"/>
          </a:p>
        </p:txBody>
      </p:sp>
      <p:pic>
        <p:nvPicPr>
          <p:cNvPr id="5" name="Content Placeholder 4" descr="AA026337.pn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25300" b="-25300"/>
          <a:stretch>
            <a:fillRect/>
          </a:stretch>
        </p:blipFill>
        <p:spPr/>
      </p:pic>
    </p:spTree>
    <p:extLst>
      <p:ext uri="{BB962C8B-B14F-4D97-AF65-F5344CB8AC3E}">
        <p14:creationId xmlns:p14="http://schemas.microsoft.com/office/powerpoint/2010/main" val="187782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Conceptual, Research and Practical Issues </a:t>
            </a:r>
            <a:endParaRPr lang="en-US" sz="3200" dirty="0"/>
          </a:p>
        </p:txBody>
      </p:sp>
      <p:sp>
        <p:nvSpPr>
          <p:cNvPr id="3" name="Content Placeholder 2"/>
          <p:cNvSpPr>
            <a:spLocks noGrp="1"/>
          </p:cNvSpPr>
          <p:nvPr>
            <p:ph sz="half" idx="1"/>
          </p:nvPr>
        </p:nvSpPr>
        <p:spPr>
          <a:xfrm>
            <a:off x="457200" y="1143000"/>
            <a:ext cx="4038600" cy="4983163"/>
          </a:xfrm>
        </p:spPr>
        <p:txBody>
          <a:bodyPr>
            <a:noAutofit/>
          </a:bodyPr>
          <a:lstStyle/>
          <a:p>
            <a:r>
              <a:rPr lang="en-US" sz="2000" dirty="0" smtClean="0"/>
              <a:t>Mindfulness skills teach people to observe feelings, behaviors and experiences, to disengage automatic and often non- healthy reactivity, and to develop wiser and more balanced relationships with their selves, with their bodies and with food.  </a:t>
            </a:r>
          </a:p>
          <a:p>
            <a:r>
              <a:rPr lang="en-US" sz="2000" dirty="0" smtClean="0"/>
              <a:t>Making choices about food is an ever present part of daily life that has enormous health consequences for all people.</a:t>
            </a:r>
          </a:p>
          <a:p>
            <a:r>
              <a:rPr lang="en-US" sz="2000" dirty="0" smtClean="0"/>
              <a:t>Because Mindfulness eating engenders awareness of WHY one eats, it is a helpful skill to lose weight and acts against MINDLESS eating.</a:t>
            </a:r>
            <a:endParaRPr lang="en-US" sz="2000" dirty="0"/>
          </a:p>
        </p:txBody>
      </p:sp>
      <p:pic>
        <p:nvPicPr>
          <p:cNvPr id="5" name="Content Placeholder 4" descr="IMG_1177.JPG"/>
          <p:cNvPicPr>
            <a:picLocks noGrp="1" noChangeAspect="1"/>
          </p:cNvPicPr>
          <p:nvPr>
            <p:ph sz="half" idx="2"/>
          </p:nvPr>
        </p:nvPicPr>
        <p:blipFill>
          <a:blip r:embed="rId2">
            <a:extLst>
              <a:ext uri="{28A0092B-C50C-407E-A947-70E740481C1C}">
                <a14:useLocalDpi xmlns:a14="http://schemas.microsoft.com/office/drawing/2010/main" val="0"/>
              </a:ext>
            </a:extLst>
          </a:blip>
          <a:srcRect l="10680" r="10680"/>
          <a:stretch>
            <a:fillRect/>
          </a:stretch>
        </p:blipFill>
        <p:spPr>
          <a:xfrm>
            <a:off x="4648200" y="1371600"/>
            <a:ext cx="4343400" cy="4754563"/>
          </a:xfrm>
        </p:spPr>
      </p:pic>
    </p:spTree>
    <p:extLst>
      <p:ext uri="{BB962C8B-B14F-4D97-AF65-F5344CB8AC3E}">
        <p14:creationId xmlns:p14="http://schemas.microsoft.com/office/powerpoint/2010/main" val="42443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Research and Practice</a:t>
            </a:r>
            <a:endParaRPr lang="en-US" dirty="0"/>
          </a:p>
        </p:txBody>
      </p:sp>
      <p:sp>
        <p:nvSpPr>
          <p:cNvPr id="3" name="Content Placeholder 2"/>
          <p:cNvSpPr>
            <a:spLocks noGrp="1"/>
          </p:cNvSpPr>
          <p:nvPr>
            <p:ph sz="half" idx="1"/>
          </p:nvPr>
        </p:nvSpPr>
        <p:spPr>
          <a:xfrm>
            <a:off x="457200" y="1066800"/>
            <a:ext cx="4038600" cy="5059363"/>
          </a:xfrm>
        </p:spPr>
        <p:txBody>
          <a:bodyPr>
            <a:noAutofit/>
          </a:bodyPr>
          <a:lstStyle/>
          <a:p>
            <a:r>
              <a:rPr lang="en-US" sz="2400" dirty="0"/>
              <a:t>Prevalence of obesity in persons with mental illnesses has been reported to be as high as 55% </a:t>
            </a:r>
            <a:r>
              <a:rPr lang="en-US" sz="2000" i="1" dirty="0"/>
              <a:t>(De </a:t>
            </a:r>
            <a:r>
              <a:rPr lang="en-US" sz="2000" i="1" dirty="0" err="1"/>
              <a:t>Hert</a:t>
            </a:r>
            <a:r>
              <a:rPr lang="en-US" sz="2000" i="1" dirty="0"/>
              <a:t>, et. al, 2009)</a:t>
            </a:r>
          </a:p>
          <a:p>
            <a:r>
              <a:rPr lang="en-US" sz="2400" dirty="0"/>
              <a:t>Significant medical </a:t>
            </a:r>
            <a:r>
              <a:rPr lang="en-US" sz="2400" dirty="0" smtClean="0"/>
              <a:t>consequences of obesity </a:t>
            </a:r>
            <a:r>
              <a:rPr lang="en-US" sz="2400" dirty="0"/>
              <a:t>–type II diabetes, dyslipidemias, metabolic syndrome and hypertension.  All these factors contribute to the nearly double risk of dying from cardiovascular disease.  </a:t>
            </a:r>
          </a:p>
        </p:txBody>
      </p:sp>
      <p:sp>
        <p:nvSpPr>
          <p:cNvPr id="4" name="Content Placeholder 3"/>
          <p:cNvSpPr>
            <a:spLocks noGrp="1"/>
          </p:cNvSpPr>
          <p:nvPr>
            <p:ph sz="half" idx="2"/>
          </p:nvPr>
        </p:nvSpPr>
        <p:spPr>
          <a:xfrm>
            <a:off x="4572000" y="1066800"/>
            <a:ext cx="4114800" cy="5059363"/>
          </a:xfrm>
        </p:spPr>
        <p:txBody>
          <a:bodyPr>
            <a:normAutofit fontScale="85000" lnSpcReduction="20000"/>
          </a:bodyPr>
          <a:lstStyle/>
          <a:p>
            <a:r>
              <a:rPr lang="en-US" dirty="0"/>
              <a:t>SES, smoking, medications are contributing factors</a:t>
            </a:r>
            <a:r>
              <a:rPr lang="en-US" sz="2400" dirty="0"/>
              <a:t>.  </a:t>
            </a:r>
          </a:p>
          <a:p>
            <a:r>
              <a:rPr lang="en-US" dirty="0" smtClean="0"/>
              <a:t>Modifying </a:t>
            </a:r>
            <a:r>
              <a:rPr lang="en-US" dirty="0"/>
              <a:t>dietary behaviors through mindfulness hold promise as a health intervention as well as a generalized skill to promote stress </a:t>
            </a:r>
            <a:r>
              <a:rPr lang="en-US" dirty="0" smtClean="0"/>
              <a:t>resiliency </a:t>
            </a:r>
            <a:r>
              <a:rPr lang="en-US" dirty="0"/>
              <a:t>and wellness.(</a:t>
            </a:r>
            <a:r>
              <a:rPr lang="en-US" sz="2400" i="1" dirty="0" err="1"/>
              <a:t>Framson</a:t>
            </a:r>
            <a:r>
              <a:rPr lang="en-US" sz="2400" i="1" dirty="0"/>
              <a:t>, et. al, 2009) .</a:t>
            </a:r>
          </a:p>
          <a:p>
            <a:r>
              <a:rPr lang="en-US" dirty="0"/>
              <a:t>Mindfulness is a learned skill that is linked in the research to many positive health outcomes </a:t>
            </a:r>
            <a:r>
              <a:rPr lang="en-US" sz="2300" i="1" dirty="0"/>
              <a:t>(Brown, et. al, 2009</a:t>
            </a:r>
            <a:r>
              <a:rPr lang="en-US" sz="2300" i="1" dirty="0" smtClean="0"/>
              <a:t>; </a:t>
            </a:r>
            <a:r>
              <a:rPr lang="en-US" sz="2300" i="1" dirty="0" err="1" smtClean="0"/>
              <a:t>Framson</a:t>
            </a:r>
            <a:r>
              <a:rPr lang="en-US" sz="2300" i="1" dirty="0" smtClean="0"/>
              <a:t>, et al, 2009 </a:t>
            </a:r>
            <a:r>
              <a:rPr lang="en-US" sz="2300" i="1" dirty="0" err="1"/>
              <a:t>Kabat-Zinn</a:t>
            </a:r>
            <a:r>
              <a:rPr lang="en-US" sz="2300" i="1" dirty="0"/>
              <a:t>, et. al, 1992)</a:t>
            </a:r>
          </a:p>
          <a:p>
            <a:endParaRPr lang="en-US" dirty="0"/>
          </a:p>
          <a:p>
            <a:endParaRPr lang="en-US" dirty="0"/>
          </a:p>
        </p:txBody>
      </p:sp>
    </p:spTree>
    <p:extLst>
      <p:ext uri="{BB962C8B-B14F-4D97-AF65-F5344CB8AC3E}">
        <p14:creationId xmlns:p14="http://schemas.microsoft.com/office/powerpoint/2010/main" val="263242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sz="half" idx="1"/>
          </p:nvPr>
        </p:nvSpPr>
        <p:spPr/>
        <p:txBody>
          <a:bodyPr/>
          <a:lstStyle/>
          <a:p>
            <a:r>
              <a:rPr lang="en-US" dirty="0" smtClean="0"/>
              <a:t>Utilized a Supported Education Framework</a:t>
            </a:r>
          </a:p>
          <a:p>
            <a:r>
              <a:rPr lang="en-US" dirty="0" smtClean="0"/>
              <a:t>12 weeks; 2 (1.5) </a:t>
            </a:r>
            <a:r>
              <a:rPr lang="en-US" dirty="0" err="1" smtClean="0"/>
              <a:t>hr</a:t>
            </a:r>
            <a:r>
              <a:rPr lang="en-US" dirty="0" smtClean="0"/>
              <a:t> sessions/week</a:t>
            </a:r>
          </a:p>
          <a:p>
            <a:r>
              <a:rPr lang="en-US" dirty="0" smtClean="0"/>
              <a:t>Students encouraged to bring own food for the lunch based class.</a:t>
            </a:r>
          </a:p>
          <a:p>
            <a:r>
              <a:rPr lang="en-US" dirty="0" smtClean="0"/>
              <a:t>Peer Instructors</a:t>
            </a:r>
            <a:endParaRPr lang="en-US" dirty="0"/>
          </a:p>
        </p:txBody>
      </p:sp>
      <p:pic>
        <p:nvPicPr>
          <p:cNvPr id="5" name="Content Placeholder 4" descr="AA042190.png"/>
          <p:cNvPicPr>
            <a:picLocks noGrp="1" noChangeAspect="1"/>
          </p:cNvPicPr>
          <p:nvPr>
            <p:ph sz="half" idx="2"/>
          </p:nvPr>
        </p:nvPicPr>
        <p:blipFill>
          <a:blip r:embed="rId2">
            <a:extLst>
              <a:ext uri="{28A0092B-C50C-407E-A947-70E740481C1C}">
                <a14:useLocalDpi xmlns:a14="http://schemas.microsoft.com/office/drawing/2010/main" val="0"/>
              </a:ext>
            </a:extLst>
          </a:blip>
          <a:srcRect l="-17885" r="-17885"/>
          <a:stretch>
            <a:fillRect/>
          </a:stretch>
        </p:blipFill>
        <p:spPr/>
      </p:pic>
    </p:spTree>
    <p:extLst>
      <p:ext uri="{BB962C8B-B14F-4D97-AF65-F5344CB8AC3E}">
        <p14:creationId xmlns:p14="http://schemas.microsoft.com/office/powerpoint/2010/main" val="210235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Teaching/Facilitator Process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Review</a:t>
            </a:r>
          </a:p>
          <a:p>
            <a:r>
              <a:rPr lang="en-US" dirty="0" smtClean="0"/>
              <a:t>Orientation</a:t>
            </a:r>
          </a:p>
          <a:p>
            <a:pPr lvl="1"/>
            <a:r>
              <a:rPr lang="en-US" dirty="0" smtClean="0"/>
              <a:t>Bell exercise</a:t>
            </a:r>
          </a:p>
          <a:p>
            <a:pPr lvl="1"/>
            <a:r>
              <a:rPr lang="en-US" dirty="0" smtClean="0"/>
              <a:t>Breath exercise</a:t>
            </a:r>
          </a:p>
          <a:p>
            <a:pPr lvl="1"/>
            <a:r>
              <a:rPr lang="en-US" dirty="0" smtClean="0"/>
              <a:t>Use of hunger scale</a:t>
            </a:r>
          </a:p>
          <a:p>
            <a:pPr lvl="1"/>
            <a:r>
              <a:rPr lang="en-US" dirty="0" smtClean="0"/>
              <a:t>Recite a meal time contemplations</a:t>
            </a:r>
          </a:p>
          <a:p>
            <a:pPr lvl="1"/>
            <a:r>
              <a:rPr lang="en-US" dirty="0" smtClean="0"/>
              <a:t>Silent eating with music</a:t>
            </a:r>
          </a:p>
          <a:p>
            <a:r>
              <a:rPr lang="en-US" dirty="0" smtClean="0"/>
              <a:t>Skills Training</a:t>
            </a:r>
          </a:p>
          <a:p>
            <a:pPr lvl="1"/>
            <a:r>
              <a:rPr lang="en-US" dirty="0" smtClean="0"/>
              <a:t>Multimodal activities</a:t>
            </a:r>
          </a:p>
          <a:p>
            <a:pPr lvl="1"/>
            <a:r>
              <a:rPr lang="en-US" dirty="0" smtClean="0"/>
              <a:t>UDL principles employed</a:t>
            </a:r>
          </a:p>
          <a:p>
            <a:pPr marL="457200" lvl="1" indent="0">
              <a:buNone/>
            </a:pPr>
            <a:r>
              <a:rPr lang="en-US" dirty="0" smtClean="0">
                <a:latin typeface="Lucida Grande"/>
                <a:ea typeface="Lucida Grande"/>
                <a:cs typeface="Lucida Grande"/>
                <a:sym typeface="Wingdings"/>
              </a:rPr>
              <a:t> </a:t>
            </a:r>
            <a:r>
              <a:rPr lang="en-US" dirty="0" smtClean="0">
                <a:sym typeface="Wingdings"/>
              </a:rPr>
              <a:t>PRACTICE</a:t>
            </a:r>
          </a:p>
          <a:p>
            <a:pPr lvl="1">
              <a:buFont typeface="Wingdings" charset="0"/>
              <a:buChar char=""/>
            </a:pPr>
            <a:r>
              <a:rPr lang="en-US" dirty="0" smtClean="0">
                <a:sym typeface="Wingdings"/>
              </a:rPr>
              <a:t>HOMEWORK</a:t>
            </a:r>
          </a:p>
          <a:p>
            <a:pPr lvl="2">
              <a:buFont typeface="Wingdings" charset="0"/>
              <a:buChar char=""/>
            </a:pPr>
            <a:r>
              <a:rPr lang="en-US" dirty="0" smtClean="0">
                <a:sym typeface="Wingdings"/>
              </a:rPr>
              <a:t>Tapes for Students to bring home </a:t>
            </a:r>
            <a:endParaRPr lang="en-US" dirty="0" smtClean="0"/>
          </a:p>
          <a:p>
            <a:pPr lvl="1"/>
            <a:endParaRPr lang="en-US" dirty="0"/>
          </a:p>
          <a:p>
            <a:pPr marL="457200" lvl="1" indent="0">
              <a:buNone/>
            </a:pPr>
            <a:endParaRPr lang="en-US" dirty="0" smtClean="0"/>
          </a:p>
          <a:p>
            <a:endParaRPr lang="en-US" dirty="0"/>
          </a:p>
        </p:txBody>
      </p:sp>
      <p:pic>
        <p:nvPicPr>
          <p:cNvPr id="5" name="Content Placeholder 4" descr="45945261dec0629e5f316e93f18148f2.jpg"/>
          <p:cNvPicPr>
            <a:picLocks noGrp="1" noChangeAspect="1"/>
          </p:cNvPicPr>
          <p:nvPr>
            <p:ph sz="half" idx="2"/>
          </p:nvPr>
        </p:nvPicPr>
        <p:blipFill>
          <a:blip r:embed="rId2">
            <a:extLst>
              <a:ext uri="{28A0092B-C50C-407E-A947-70E740481C1C}">
                <a14:useLocalDpi xmlns:a14="http://schemas.microsoft.com/office/drawing/2010/main" val="0"/>
              </a:ext>
            </a:extLst>
          </a:blip>
          <a:srcRect l="-16924" r="-16924"/>
          <a:stretch>
            <a:fillRect/>
          </a:stretch>
        </p:blipFill>
        <p:spPr/>
      </p:pic>
    </p:spTree>
    <p:extLst>
      <p:ext uri="{BB962C8B-B14F-4D97-AF65-F5344CB8AC3E}">
        <p14:creationId xmlns:p14="http://schemas.microsoft.com/office/powerpoint/2010/main" val="296158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Topics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Training the mind to be present and focused on what students are eating.</a:t>
            </a:r>
          </a:p>
          <a:p>
            <a:r>
              <a:rPr lang="en-US" dirty="0" smtClean="0"/>
              <a:t>Eating Mindfully: Using a hunger scale.</a:t>
            </a:r>
          </a:p>
          <a:p>
            <a:r>
              <a:rPr lang="en-US" dirty="0" smtClean="0"/>
              <a:t>Applying Moderation: Avoiding Extremes.</a:t>
            </a:r>
          </a:p>
          <a:p>
            <a:r>
              <a:rPr lang="en-US" dirty="0" smtClean="0"/>
              <a:t>Distinguishing Emotional from Physical Hunger.</a:t>
            </a:r>
          </a:p>
          <a:p>
            <a:r>
              <a:rPr lang="en-US" dirty="0" smtClean="0"/>
              <a:t>Applying Strategies to overcome emotional hunger and unwanted habits.</a:t>
            </a:r>
          </a:p>
          <a:p>
            <a:r>
              <a:rPr lang="en-US" dirty="0" smtClean="0"/>
              <a:t>Developing Stress Hardiness and Patience with Old Eating Habits.</a:t>
            </a:r>
          </a:p>
          <a:p>
            <a:r>
              <a:rPr lang="en-US" dirty="0" smtClean="0"/>
              <a:t>Practicing Self-Acceptance, Self-Compassion, and Self-</a:t>
            </a:r>
            <a:r>
              <a:rPr lang="en-US" dirty="0" err="1" smtClean="0"/>
              <a:t>Forgivenss</a:t>
            </a:r>
            <a:endParaRPr lang="en-US" dirty="0" smtClean="0"/>
          </a:p>
        </p:txBody>
      </p:sp>
      <p:sp>
        <p:nvSpPr>
          <p:cNvPr id="4" name="Content Placeholder 3"/>
          <p:cNvSpPr>
            <a:spLocks noGrp="1"/>
          </p:cNvSpPr>
          <p:nvPr>
            <p:ph sz="half" idx="2"/>
          </p:nvPr>
        </p:nvSpPr>
        <p:spPr>
          <a:xfrm>
            <a:off x="4648200" y="1600200"/>
            <a:ext cx="4038600" cy="4525963"/>
          </a:xfrm>
        </p:spPr>
        <p:txBody>
          <a:bodyPr>
            <a:noAutofit/>
          </a:bodyPr>
          <a:lstStyle/>
          <a:p>
            <a:r>
              <a:rPr lang="en-US" sz="2000" dirty="0" smtClean="0"/>
              <a:t>Building Optimism.</a:t>
            </a:r>
          </a:p>
          <a:p>
            <a:r>
              <a:rPr lang="en-US" sz="2000" dirty="0" smtClean="0"/>
              <a:t>Developing Gratitude for the Food We Eat.</a:t>
            </a:r>
          </a:p>
          <a:p>
            <a:r>
              <a:rPr lang="en-US" sz="2000" dirty="0" smtClean="0"/>
              <a:t>Practicing Generosity through Sharing of Food with one Another.</a:t>
            </a:r>
          </a:p>
          <a:p>
            <a:r>
              <a:rPr lang="en-US" sz="2000" dirty="0" smtClean="0"/>
              <a:t>Choosing Health and Recovery –Promoting Foods.</a:t>
            </a:r>
          </a:p>
          <a:p>
            <a:r>
              <a:rPr lang="en-US" sz="2000" dirty="0" smtClean="0"/>
              <a:t>Increasing Personal Awareness.</a:t>
            </a:r>
          </a:p>
          <a:p>
            <a:r>
              <a:rPr lang="en-US" sz="2000" dirty="0" smtClean="0"/>
              <a:t>Increasing Environmental Awareness.</a:t>
            </a:r>
          </a:p>
          <a:p>
            <a:r>
              <a:rPr lang="en-US" sz="2000" dirty="0" smtClean="0"/>
              <a:t>Planning, Creating Shopping Lists and Preparing Meals.</a:t>
            </a:r>
          </a:p>
          <a:p>
            <a:endParaRPr lang="en-US" sz="2000" dirty="0" smtClean="0"/>
          </a:p>
        </p:txBody>
      </p:sp>
    </p:spTree>
    <p:extLst>
      <p:ext uri="{BB962C8B-B14F-4D97-AF65-F5344CB8AC3E}">
        <p14:creationId xmlns:p14="http://schemas.microsoft.com/office/powerpoint/2010/main" val="238364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Summary</a:t>
            </a:r>
            <a:endParaRPr lang="en-US" dirty="0"/>
          </a:p>
        </p:txBody>
      </p:sp>
      <p:pic>
        <p:nvPicPr>
          <p:cNvPr id="102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421042" cy="46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586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372</TotalTime>
  <Words>747</Words>
  <Application>Microsoft Office PowerPoint</Application>
  <PresentationFormat>On-screen Show (4:3)</PresentationFormat>
  <Paragraphs>101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vt:lpstr>
      <vt:lpstr>Impact of Mindfulness Training on the  Stress Resiliency &amp; Wellness among People in Recovery:  Mindful Eating</vt:lpstr>
      <vt:lpstr>Conceptual, Research and Practical Issues in Using a Mindfulness Approach to Eating Well</vt:lpstr>
      <vt:lpstr>Mindful Eating, Mindful Life</vt:lpstr>
      <vt:lpstr>Conceptual, Research and Practical Issues </vt:lpstr>
      <vt:lpstr>Research and Practice</vt:lpstr>
      <vt:lpstr>Process</vt:lpstr>
      <vt:lpstr>Teaching/Facilitator Process</vt:lpstr>
      <vt:lpstr>Curriculum Topics</vt:lpstr>
      <vt:lpstr>Demographic Summary</vt:lpstr>
      <vt:lpstr>Primary Psychiatric Diagnosis</vt:lpstr>
      <vt:lpstr>Medical Conditions</vt:lpstr>
      <vt:lpstr>Mindful Eating Questionnaire</vt:lpstr>
      <vt:lpstr>Mindful Eating Questionnaire:  Mean Scores Before and After</vt:lpstr>
      <vt:lpstr>Three Factor Eating Questionnaire</vt:lpstr>
      <vt:lpstr>Three-Factor Eating Questionnaire  Cognitive Restraint: Mean Scores Before and After</vt:lpstr>
      <vt:lpstr>Three-Factor Eating Questionnaire  Mean Scores Before and After</vt:lpstr>
      <vt:lpstr>Future Directions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Veronika Ancukiewicz</dc:creator>
  <cp:lastModifiedBy>Jonikas, Jessica</cp:lastModifiedBy>
  <cp:revision>38</cp:revision>
  <dcterms:created xsi:type="dcterms:W3CDTF">2014-10-01T17:02:10Z</dcterms:created>
  <dcterms:modified xsi:type="dcterms:W3CDTF">2014-10-07T21:57:50Z</dcterms:modified>
</cp:coreProperties>
</file>