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258" r:id="rId5"/>
    <p:sldId id="306" r:id="rId6"/>
    <p:sldId id="325" r:id="rId7"/>
    <p:sldId id="262" r:id="rId8"/>
    <p:sldId id="263" r:id="rId9"/>
    <p:sldId id="299" r:id="rId10"/>
    <p:sldId id="300" r:id="rId11"/>
    <p:sldId id="305" r:id="rId12"/>
    <p:sldId id="265" r:id="rId13"/>
    <p:sldId id="270" r:id="rId14"/>
    <p:sldId id="266" r:id="rId15"/>
    <p:sldId id="297" r:id="rId16"/>
    <p:sldId id="298" r:id="rId17"/>
    <p:sldId id="303" r:id="rId18"/>
    <p:sldId id="279" r:id="rId19"/>
    <p:sldId id="324" r:id="rId20"/>
    <p:sldId id="284" r:id="rId21"/>
    <p:sldId id="285" r:id="rId22"/>
    <p:sldId id="291" r:id="rId23"/>
    <p:sldId id="317" r:id="rId24"/>
    <p:sldId id="308" r:id="rId25"/>
    <p:sldId id="307" r:id="rId26"/>
    <p:sldId id="318" r:id="rId27"/>
    <p:sldId id="319" r:id="rId28"/>
    <p:sldId id="320" r:id="rId29"/>
    <p:sldId id="322" r:id="rId30"/>
    <p:sldId id="309" r:id="rId31"/>
    <p:sldId id="310" r:id="rId32"/>
    <p:sldId id="311" r:id="rId33"/>
    <p:sldId id="323" r:id="rId34"/>
    <p:sldId id="294" r:id="rId35"/>
    <p:sldId id="312" r:id="rId36"/>
    <p:sldId id="29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2D78D"/>
    <a:srgbClr val="DEE9C1"/>
    <a:srgbClr val="D3E2AC"/>
    <a:srgbClr val="F0F5E3"/>
    <a:srgbClr val="EC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1" autoAdjust="0"/>
    <p:restoredTop sz="90713" autoAdjust="0"/>
  </p:normalViewPr>
  <p:slideViewPr>
    <p:cSldViewPr>
      <p:cViewPr varScale="1">
        <p:scale>
          <a:sx n="102" d="100"/>
          <a:sy n="102" d="100"/>
        </p:scale>
        <p:origin x="-8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44"/>
    </p:cViewPr>
  </p:sorterViewPr>
  <p:notesViewPr>
    <p:cSldViewPr>
      <p:cViewPr varScale="1">
        <p:scale>
          <a:sx n="76" d="100"/>
          <a:sy n="76" d="100"/>
        </p:scale>
        <p:origin x="-2117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A3CB56-0C72-4A46-A377-CE4014A3787F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63D15A-FA16-44C2-9AFA-0259110C8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3601E7-3B55-48B3-8529-B9DABFFCEA11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AB6577-FE6D-4E7E-857F-983E1AACB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52400" y="4267200"/>
            <a:ext cx="8991600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5469128" y="2459736"/>
            <a:ext cx="3674872" cy="1691640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152400" y="0"/>
            <a:ext cx="3108527" cy="228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3429000" y="1187932"/>
            <a:ext cx="5715000" cy="1114407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5382768" y="0"/>
            <a:ext cx="1743075" cy="1059111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3413428" y="0"/>
            <a:ext cx="1811260" cy="1059111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4"/>
          </p:nvPr>
        </p:nvSpPr>
        <p:spPr>
          <a:xfrm>
            <a:off x="609600" y="4572000"/>
            <a:ext cx="7924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5"/>
          </p:nvPr>
        </p:nvSpPr>
        <p:spPr>
          <a:xfrm>
            <a:off x="609600" y="5054600"/>
            <a:ext cx="73914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 userDrawn="1">
            <p:ph type="pic" sz="quarter" idx="16"/>
          </p:nvPr>
        </p:nvSpPr>
        <p:spPr>
          <a:xfrm>
            <a:off x="170688" y="2450592"/>
            <a:ext cx="5105400" cy="16642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Rectangle 5"/>
          <p:cNvSpPr>
            <a:spLocks noChangeArrowheads="1"/>
          </p:cNvSpPr>
          <p:nvPr userDrawn="1"/>
        </p:nvSpPr>
        <p:spPr bwMode="auto">
          <a:xfrm>
            <a:off x="7300390" y="1"/>
            <a:ext cx="1843610" cy="1060703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73736" y="5619253"/>
            <a:ext cx="2874264" cy="11625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173736" y="76200"/>
            <a:ext cx="8805672" cy="54102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" y="5895201"/>
            <a:ext cx="259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</a:rPr>
              <a:t>Jonikas</a:t>
            </a:r>
            <a:r>
              <a:rPr lang="en-US" sz="1200" dirty="0" smtClean="0">
                <a:solidFill>
                  <a:srgbClr val="002060"/>
                </a:solidFill>
              </a:rPr>
              <a:t>, Glover, &amp; Cook, 2014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6700" y="61238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www.cmhsrp.uic.edu/health/index.asp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11" name="AutoShape 8"/>
          <p:cNvCxnSpPr>
            <a:cxnSpLocks noChangeShapeType="1"/>
          </p:cNvCxnSpPr>
          <p:nvPr userDrawn="1"/>
        </p:nvCxnSpPr>
        <p:spPr bwMode="auto">
          <a:xfrm>
            <a:off x="570589" y="6553200"/>
            <a:ext cx="2020358" cy="0"/>
          </a:xfrm>
          <a:prstGeom prst="straightConnector1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0" y="109728"/>
            <a:ext cx="5410200" cy="5748211"/>
          </a:xfrm>
          <a:prstGeom prst="rect">
            <a:avLst/>
          </a:prstGeom>
          <a:solidFill>
            <a:srgbClr val="3FAEE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289"/>
          <p:cNvSpPr>
            <a:spLocks noGrp="1"/>
          </p:cNvSpPr>
          <p:nvPr>
            <p:ph type="body" sz="quarter" idx="15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5568696" y="1042416"/>
            <a:ext cx="3575304" cy="482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638800" y="3723131"/>
            <a:ext cx="32670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705477" y="4000500"/>
            <a:ext cx="3286124" cy="1790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399" y="3810000"/>
            <a:ext cx="5105401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152400" y="4038598"/>
            <a:ext cx="5105400" cy="1676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5577840" y="112776"/>
            <a:ext cx="3557619" cy="829056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5715000" y="1188720"/>
            <a:ext cx="3310128" cy="23774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22" hasCustomPrompt="1"/>
          </p:nvPr>
        </p:nvSpPr>
        <p:spPr>
          <a:xfrm>
            <a:off x="152400" y="1143000"/>
            <a:ext cx="51054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en-US" dirty="0" smtClean="0"/>
              <a:t>Click the icon to add media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870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495800" y="76200"/>
            <a:ext cx="274320" cy="5669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 userDrawn="1"/>
        </p:nvSpPr>
        <p:spPr bwMode="auto">
          <a:xfrm>
            <a:off x="0" y="109728"/>
            <a:ext cx="5422391" cy="5769864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5562600" y="1066800"/>
            <a:ext cx="3429000" cy="476707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152399" y="1219200"/>
            <a:ext cx="5105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1pPr>
            <a:lvl2pPr marL="0" indent="0">
              <a:buNone/>
              <a:defRPr sz="1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52400" y="1562100"/>
            <a:ext cx="5105400" cy="209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52400" y="3925824"/>
            <a:ext cx="5105400" cy="1636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1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0" indent="0">
              <a:buNone/>
              <a:defRPr sz="2800" b="1" i="1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89"/>
          <p:cNvSpPr>
            <a:spLocks noGrp="1"/>
          </p:cNvSpPr>
          <p:nvPr>
            <p:ph type="body" sz="quarter" idx="28"/>
          </p:nvPr>
        </p:nvSpPr>
        <p:spPr>
          <a:xfrm>
            <a:off x="152400" y="228600"/>
            <a:ext cx="5076825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5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5541264" y="112776"/>
            <a:ext cx="3602737" cy="838200"/>
          </a:xfrm>
          <a:prstGeom prst="rect">
            <a:avLst/>
          </a:prstGeom>
          <a:solidFill>
            <a:srgbClr val="FFC20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 userDrawn="1"/>
        </p:nvSpPr>
        <p:spPr bwMode="auto">
          <a:xfrm>
            <a:off x="155448" y="164592"/>
            <a:ext cx="5614416" cy="4443984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15025" y="200025"/>
            <a:ext cx="3219450" cy="597217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124200" y="4800600"/>
            <a:ext cx="2676525" cy="1905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166879" y="4800600"/>
            <a:ext cx="2862071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464439" y="2152650"/>
            <a:ext cx="502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12"/>
          <p:cNvSpPr>
            <a:spLocks noChangeArrowheads="1"/>
          </p:cNvSpPr>
          <p:nvPr userDrawn="1"/>
        </p:nvSpPr>
        <p:spPr bwMode="auto">
          <a:xfrm>
            <a:off x="5943599" y="6248400"/>
            <a:ext cx="3200401" cy="609600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640999" y="5943600"/>
            <a:ext cx="1158875" cy="914400"/>
          </a:xfrm>
          <a:prstGeom prst="rect">
            <a:avLst/>
          </a:prstGeom>
          <a:solidFill>
            <a:srgbClr val="B5D55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5943600"/>
            <a:ext cx="1490471" cy="914400"/>
            <a:chOff x="0" y="0"/>
            <a:chExt cx="1490471" cy="914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490471" cy="91440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790870" y="252668"/>
              <a:ext cx="132635" cy="133929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23" y="2"/>
                </a:cxn>
                <a:cxn ang="0">
                  <a:pos x="141" y="7"/>
                </a:cxn>
                <a:cxn ang="0">
                  <a:pos x="157" y="14"/>
                </a:cxn>
                <a:cxn ang="0">
                  <a:pos x="172" y="25"/>
                </a:cxn>
                <a:cxn ang="0">
                  <a:pos x="184" y="38"/>
                </a:cxn>
                <a:cxn ang="0">
                  <a:pos x="194" y="52"/>
                </a:cxn>
                <a:cxn ang="0">
                  <a:pos x="202" y="69"/>
                </a:cxn>
                <a:cxn ang="0">
                  <a:pos x="207" y="86"/>
                </a:cxn>
                <a:cxn ang="0">
                  <a:pos x="209" y="105"/>
                </a:cxn>
                <a:cxn ang="0">
                  <a:pos x="207" y="124"/>
                </a:cxn>
                <a:cxn ang="0">
                  <a:pos x="202" y="142"/>
                </a:cxn>
                <a:cxn ang="0">
                  <a:pos x="194" y="159"/>
                </a:cxn>
                <a:cxn ang="0">
                  <a:pos x="184" y="173"/>
                </a:cxn>
                <a:cxn ang="0">
                  <a:pos x="172" y="186"/>
                </a:cxn>
                <a:cxn ang="0">
                  <a:pos x="157" y="196"/>
                </a:cxn>
                <a:cxn ang="0">
                  <a:pos x="141" y="204"/>
                </a:cxn>
                <a:cxn ang="0">
                  <a:pos x="123" y="209"/>
                </a:cxn>
                <a:cxn ang="0">
                  <a:pos x="105" y="211"/>
                </a:cxn>
                <a:cxn ang="0">
                  <a:pos x="86" y="209"/>
                </a:cxn>
                <a:cxn ang="0">
                  <a:pos x="68" y="204"/>
                </a:cxn>
                <a:cxn ang="0">
                  <a:pos x="52" y="196"/>
                </a:cxn>
                <a:cxn ang="0">
                  <a:pos x="37" y="186"/>
                </a:cxn>
                <a:cxn ang="0">
                  <a:pos x="25" y="173"/>
                </a:cxn>
                <a:cxn ang="0">
                  <a:pos x="15" y="159"/>
                </a:cxn>
                <a:cxn ang="0">
                  <a:pos x="7" y="142"/>
                </a:cxn>
                <a:cxn ang="0">
                  <a:pos x="2" y="124"/>
                </a:cxn>
                <a:cxn ang="0">
                  <a:pos x="0" y="105"/>
                </a:cxn>
                <a:cxn ang="0">
                  <a:pos x="2" y="86"/>
                </a:cxn>
                <a:cxn ang="0">
                  <a:pos x="7" y="69"/>
                </a:cxn>
                <a:cxn ang="0">
                  <a:pos x="15" y="52"/>
                </a:cxn>
                <a:cxn ang="0">
                  <a:pos x="25" y="38"/>
                </a:cxn>
                <a:cxn ang="0">
                  <a:pos x="37" y="25"/>
                </a:cxn>
                <a:cxn ang="0">
                  <a:pos x="52" y="14"/>
                </a:cxn>
                <a:cxn ang="0">
                  <a:pos x="68" y="7"/>
                </a:cxn>
                <a:cxn ang="0">
                  <a:pos x="86" y="2"/>
                </a:cxn>
                <a:cxn ang="0">
                  <a:pos x="105" y="0"/>
                </a:cxn>
              </a:cxnLst>
              <a:rect l="0" t="0" r="r" b="b"/>
              <a:pathLst>
                <a:path w="209" h="211">
                  <a:moveTo>
                    <a:pt x="105" y="0"/>
                  </a:moveTo>
                  <a:lnTo>
                    <a:pt x="123" y="2"/>
                  </a:lnTo>
                  <a:lnTo>
                    <a:pt x="141" y="7"/>
                  </a:lnTo>
                  <a:lnTo>
                    <a:pt x="157" y="14"/>
                  </a:lnTo>
                  <a:lnTo>
                    <a:pt x="172" y="25"/>
                  </a:lnTo>
                  <a:lnTo>
                    <a:pt x="184" y="38"/>
                  </a:lnTo>
                  <a:lnTo>
                    <a:pt x="194" y="52"/>
                  </a:lnTo>
                  <a:lnTo>
                    <a:pt x="202" y="69"/>
                  </a:lnTo>
                  <a:lnTo>
                    <a:pt x="207" y="86"/>
                  </a:lnTo>
                  <a:lnTo>
                    <a:pt x="209" y="105"/>
                  </a:lnTo>
                  <a:lnTo>
                    <a:pt x="207" y="124"/>
                  </a:lnTo>
                  <a:lnTo>
                    <a:pt x="202" y="142"/>
                  </a:lnTo>
                  <a:lnTo>
                    <a:pt x="194" y="159"/>
                  </a:lnTo>
                  <a:lnTo>
                    <a:pt x="184" y="173"/>
                  </a:lnTo>
                  <a:lnTo>
                    <a:pt x="172" y="186"/>
                  </a:lnTo>
                  <a:lnTo>
                    <a:pt x="157" y="196"/>
                  </a:lnTo>
                  <a:lnTo>
                    <a:pt x="141" y="204"/>
                  </a:lnTo>
                  <a:lnTo>
                    <a:pt x="123" y="209"/>
                  </a:lnTo>
                  <a:lnTo>
                    <a:pt x="105" y="211"/>
                  </a:lnTo>
                  <a:lnTo>
                    <a:pt x="86" y="209"/>
                  </a:lnTo>
                  <a:lnTo>
                    <a:pt x="68" y="204"/>
                  </a:lnTo>
                  <a:lnTo>
                    <a:pt x="52" y="196"/>
                  </a:lnTo>
                  <a:lnTo>
                    <a:pt x="37" y="186"/>
                  </a:lnTo>
                  <a:lnTo>
                    <a:pt x="25" y="173"/>
                  </a:lnTo>
                  <a:lnTo>
                    <a:pt x="15" y="159"/>
                  </a:lnTo>
                  <a:lnTo>
                    <a:pt x="7" y="142"/>
                  </a:lnTo>
                  <a:lnTo>
                    <a:pt x="2" y="124"/>
                  </a:lnTo>
                  <a:lnTo>
                    <a:pt x="0" y="105"/>
                  </a:lnTo>
                  <a:lnTo>
                    <a:pt x="2" y="86"/>
                  </a:lnTo>
                  <a:lnTo>
                    <a:pt x="7" y="69"/>
                  </a:lnTo>
                  <a:lnTo>
                    <a:pt x="15" y="52"/>
                  </a:lnTo>
                  <a:lnTo>
                    <a:pt x="25" y="38"/>
                  </a:lnTo>
                  <a:lnTo>
                    <a:pt x="37" y="25"/>
                  </a:lnTo>
                  <a:lnTo>
                    <a:pt x="52" y="14"/>
                  </a:lnTo>
                  <a:lnTo>
                    <a:pt x="68" y="7"/>
                  </a:lnTo>
                  <a:lnTo>
                    <a:pt x="86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562601" y="5943600"/>
            <a:ext cx="3581400" cy="9144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948623" y="5943600"/>
            <a:ext cx="1161287" cy="914400"/>
          </a:xfrm>
          <a:prstGeom prst="rect">
            <a:avLst/>
          </a:prstGeom>
          <a:solidFill>
            <a:srgbClr val="36363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258659" y="5943600"/>
            <a:ext cx="1155192" cy="914400"/>
          </a:xfrm>
          <a:prstGeom prst="rect">
            <a:avLst/>
          </a:prstGeom>
          <a:solidFill>
            <a:srgbClr val="BFE5E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10989" y="6080760"/>
            <a:ext cx="32766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2060"/>
                </a:solidFill>
              </a:rPr>
              <a:t>Jonikas</a:t>
            </a:r>
            <a:r>
              <a:rPr lang="en-US" sz="1200" dirty="0" smtClean="0">
                <a:solidFill>
                  <a:srgbClr val="002060"/>
                </a:solidFill>
              </a:rPr>
              <a:t>, Glover, &amp; Cook, 2014</a:t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1200" dirty="0" smtClean="0">
                <a:solidFill>
                  <a:srgbClr val="002060"/>
                </a:solidFill>
              </a:rPr>
              <a:t/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1200" dirty="0" smtClean="0">
                <a:solidFill>
                  <a:srgbClr val="002060"/>
                </a:solidFill>
              </a:rPr>
              <a:t>www.cmhsrp.uic.edu/health/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81800" y="6400800"/>
            <a:ext cx="99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gentaconnect.com/content/jcaho/jcjqs;jsessionid=hb7wlplhu0ne.ali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wershow.com/view/21d14-MzEyZ/Using_Excel_for_a_HgA1c_Registry_powerpoint_ppt_present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wershow.com/view/21d14-MzEyZ/Using_Excel_for_a_HgA1c_Registry_powerpoint_ppt_presentatio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Presentation1.ppt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81000" y="4572000"/>
            <a:ext cx="85344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Implementing a Diabetes Registry and </a:t>
            </a:r>
            <a:endParaRPr lang="en-US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Care </a:t>
            </a:r>
            <a:r>
              <a:rPr lang="en-US" sz="2400" dirty="0">
                <a:solidFill>
                  <a:srgbClr val="002060"/>
                </a:solidFill>
                <a:latin typeface="Century Gothic" pitchFamily="34" charset="0"/>
              </a:rPr>
              <a:t>Coordination in Community Mental and Physical Health Clinics</a:t>
            </a:r>
            <a:endParaRPr lang="en-US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253014" y="2438400"/>
            <a:ext cx="5105400" cy="1664208"/>
          </a:xfr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18159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Jessica </a:t>
            </a:r>
            <a:r>
              <a:rPr lang="en-US" dirty="0">
                <a:solidFill>
                  <a:srgbClr val="002060"/>
                </a:solidFill>
              </a:rPr>
              <a:t>A. Jonikas, M.A</a:t>
            </a:r>
            <a:r>
              <a:rPr lang="en-US" dirty="0" smtClean="0">
                <a:solidFill>
                  <a:srgbClr val="002060"/>
                </a:solidFill>
              </a:rPr>
              <a:t>., Crystal M. Glover, Ph.D., &amp; Judith </a:t>
            </a:r>
            <a:r>
              <a:rPr lang="en-US" dirty="0">
                <a:solidFill>
                  <a:srgbClr val="002060"/>
                </a:solidFill>
              </a:rPr>
              <a:t>A. Cook, Ph.D.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UIC State of the Science Integrated Health Conference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October 17, 2014 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80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How are data entered? 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543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Different options depending on resources:</a:t>
            </a:r>
          </a:p>
          <a:p>
            <a:endParaRPr lang="en-US" sz="220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Clinicians enter data manually themselves during or after visits 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Clinicians complete diabetes encounter forms, which are sent to a central site for data entry that is supported by a registry project 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Century Gothic" panose="020B0502020202020204" pitchFamily="34" charset="0"/>
              </a:rPr>
              <a:t>Care coordinators obtain information for the registry from patient records after each visit </a:t>
            </a:r>
          </a:p>
          <a:p>
            <a:pPr marL="457200" indent="-457200">
              <a:buFontTx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Clinicians complete diabetes encounter forms, which are given to the Care Coordinator to enter into the </a:t>
            </a:r>
            <a:r>
              <a:rPr lang="en-US" sz="2200" dirty="0" smtClean="0">
                <a:latin typeface="Century Gothic" panose="020B0502020202020204" pitchFamily="34" charset="0"/>
              </a:rPr>
              <a:t>registry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dc.gov/pcd/issues/2008/oct/images/07_0156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114800" cy="32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396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Century Gothic" panose="020B0502020202020204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One electronic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database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contains data from multiple sources to inform complex disease processes </a:t>
            </a:r>
            <a:b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Quickly focuses effort on better managing chronic disease at population level</a:t>
            </a:r>
          </a:p>
          <a:p>
            <a:pPr>
              <a:buSzPct val="95000"/>
              <a:buFont typeface="Wingdings" pitchFamily="2" charset="2"/>
              <a:buChar char="Ø"/>
              <a:defRPr/>
            </a:pPr>
            <a:endParaRPr lang="en-US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Can be used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by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multiple parties (clinicians,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patients,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administrators)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to facilitate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care delivery while meeting care standards  </a:t>
            </a:r>
            <a:endParaRPr lang="en-US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Registries for Standards of Care?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007" y="5402619"/>
            <a:ext cx="254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(Ortiz, 2006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204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Registries and Patient-Centered Care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39431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Allows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clients to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see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their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test results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related to 1 or more conditions all in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one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place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Permits clients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 share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current results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specialists and other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providers for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safer/better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care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coordination and outcomes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633478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Helps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clients track their own results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over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time, assess personal improvements, and identify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areas of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concern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Enables clients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to compare their test results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health outcomes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with those of peers or the general population 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396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200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Allows for identification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monitoring of clients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with a specific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need within a clinic or across clinics </a:t>
            </a:r>
            <a:b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sz="2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Fosters individual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disease management through notifications of abnormal test results, missed appointments,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up-to-date </a:t>
            </a: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information </a:t>
            </a:r>
            <a:r>
              <a:rPr lang="en-US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 client encounters</a:t>
            </a:r>
            <a:endParaRPr lang="en-US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"/>
            <a:ext cx="838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Registries for Care Coordination?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3716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Promotes use of evidence-based and values-driven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care</a:t>
            </a:r>
          </a:p>
          <a:p>
            <a:pPr>
              <a:buSzPct val="95000"/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Puts the focus on the needs and progress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of high-risk </a:t>
            </a: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clients to manage limited resources (client &amp; clinic)</a:t>
            </a:r>
            <a:b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Facilitates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health outcomes management at both the individual and clinic levels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421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(Hummel, 2000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07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Population Studies using a Diabetes Registry</a:t>
            </a:r>
            <a:endParaRPr lang="en-US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Improving Diabetes Care in a Large Health Care System: 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An </a:t>
            </a:r>
            <a:r>
              <a:rPr lang="en-US" sz="2000" b="1" dirty="0">
                <a:latin typeface="Century Gothic" panose="020B0502020202020204" pitchFamily="34" charset="0"/>
              </a:rPr>
              <a:t>Enhanced Primary Care Approach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Sperl-Hillen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smtClean="0">
                <a:latin typeface="Century Gothic" panose="020B0502020202020204" pitchFamily="34" charset="0"/>
              </a:rPr>
              <a:t>et al. (2000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).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Joint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Commission Journal on Quality and Patient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Safety</a:t>
            </a:r>
            <a:endParaRPr lang="en-US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Improved glycemic and </a:t>
            </a:r>
            <a:r>
              <a:rPr lang="en-US" dirty="0">
                <a:latin typeface="Century Gothic" panose="020B0502020202020204" pitchFamily="34" charset="0"/>
              </a:rPr>
              <a:t>lipid control among approximately 7,000 </a:t>
            </a:r>
            <a:r>
              <a:rPr lang="en-US" dirty="0" smtClean="0">
                <a:latin typeface="Century Gothic" panose="020B0502020202020204" pitchFamily="34" charset="0"/>
              </a:rPr>
              <a:t>adults with </a:t>
            </a:r>
            <a:r>
              <a:rPr lang="en-US" dirty="0">
                <a:latin typeface="Century Gothic" panose="020B0502020202020204" pitchFamily="34" charset="0"/>
              </a:rPr>
              <a:t>diabetes.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The Impact of Planned Care and a Diabetes Electronic Management System on Community-Based Diabetes </a:t>
            </a:r>
            <a:r>
              <a:rPr lang="en-US" sz="2000" b="1" dirty="0" smtClean="0">
                <a:latin typeface="Century Gothic" panose="020B0502020202020204" pitchFamily="34" charset="0"/>
              </a:rPr>
              <a:t>Care:</a:t>
            </a: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The Mayo Health System Diabetes Translation Project 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r>
              <a:rPr lang="en-US" dirty="0" err="1" smtClean="0">
                <a:latin typeface="Century Gothic" panose="020B0502020202020204" pitchFamily="34" charset="0"/>
              </a:rPr>
              <a:t>Montori</a:t>
            </a:r>
            <a:r>
              <a:rPr lang="en-US" dirty="0" smtClean="0">
                <a:latin typeface="Century Gothic" panose="020B0502020202020204" pitchFamily="34" charset="0"/>
              </a:rPr>
              <a:t> et al. (2002). </a:t>
            </a:r>
            <a:r>
              <a:rPr lang="pt-BR" u="sng" dirty="0">
                <a:solidFill>
                  <a:schemeClr val="accent5"/>
                </a:solidFill>
                <a:latin typeface="Century Gothic" panose="020B0502020202020204" pitchFamily="34" charset="0"/>
              </a:rPr>
              <a:t>Diabetes </a:t>
            </a:r>
            <a:r>
              <a:rPr lang="pt-BR" u="sng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Care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  <a:endParaRPr lang="pt-BR" dirty="0" smtClean="0">
              <a:latin typeface="Century Gothic" panose="020B0502020202020204" pitchFamily="34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Registry use </a:t>
            </a:r>
            <a:r>
              <a:rPr lang="en-US" dirty="0">
                <a:latin typeface="Century Gothic" panose="020B0502020202020204" pitchFamily="34" charset="0"/>
              </a:rPr>
              <a:t>augmented the impact of </a:t>
            </a:r>
            <a:r>
              <a:rPr lang="en-US" u="sng" dirty="0">
                <a:latin typeface="Century Gothic" panose="020B0502020202020204" pitchFamily="34" charset="0"/>
              </a:rPr>
              <a:t>planned care</a:t>
            </a:r>
            <a:r>
              <a:rPr lang="en-US" dirty="0">
                <a:latin typeface="Century Gothic" panose="020B0502020202020204" pitchFamily="34" charset="0"/>
              </a:rPr>
              <a:t> on performance outcomes </a:t>
            </a:r>
            <a:r>
              <a:rPr lang="en-US" dirty="0" smtClean="0">
                <a:latin typeface="Century Gothic" panose="020B0502020202020204" pitchFamily="34" charset="0"/>
              </a:rPr>
              <a:t>(increased use of specialty medical care) and certain metabolic outcomes. Did not impact glucose levels.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7467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Diabetes Registries: Across Clinics</a:t>
            </a:r>
            <a:endParaRPr lang="en-US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latin typeface="Century Gothic" panose="020B0502020202020204" pitchFamily="34" charset="0"/>
              </a:rPr>
              <a:t>Improving Diabetes Outcomes Using a Web-Based Registry and Interactive Education: A Multisite Collaborative Approach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Morrow, R. et al., (2013</a:t>
            </a:r>
            <a:r>
              <a:rPr lang="en-US" b="1" dirty="0">
                <a:latin typeface="Century Gothic" panose="020B0502020202020204" pitchFamily="34" charset="0"/>
              </a:rPr>
              <a:t>). </a:t>
            </a:r>
            <a:r>
              <a:rPr lang="en-US" u="sng" dirty="0">
                <a:solidFill>
                  <a:schemeClr val="accent5"/>
                </a:solidFill>
                <a:latin typeface="Century Gothic" panose="020B0502020202020204" pitchFamily="34" charset="0"/>
              </a:rPr>
              <a:t>Journal of Continuing Education in the Health </a:t>
            </a:r>
            <a:r>
              <a:rPr lang="en-US" u="sng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Professions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endParaRPr lang="en-US" sz="2400" b="1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E</a:t>
            </a:r>
            <a:r>
              <a:rPr lang="en-US" sz="1600" dirty="0" smtClean="0">
                <a:latin typeface="Century Gothic" panose="020B0502020202020204" pitchFamily="34" charset="0"/>
              </a:rPr>
              <a:t>lectronic </a:t>
            </a:r>
            <a:r>
              <a:rPr lang="en-US" sz="1600" dirty="0">
                <a:latin typeface="Century Gothic" panose="020B0502020202020204" pitchFamily="34" charset="0"/>
              </a:rPr>
              <a:t>diabetes </a:t>
            </a:r>
            <a:r>
              <a:rPr lang="en-US" sz="1600" dirty="0" smtClean="0">
                <a:latin typeface="Century Gothic" panose="020B0502020202020204" pitchFamily="34" charset="0"/>
              </a:rPr>
              <a:t>registry in 7 clinics in NY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With educational </a:t>
            </a:r>
            <a:r>
              <a:rPr lang="en-US" sz="1600" dirty="0">
                <a:latin typeface="Century Gothic" panose="020B0502020202020204" pitchFamily="34" charset="0"/>
              </a:rPr>
              <a:t>module </a:t>
            </a:r>
            <a:r>
              <a:rPr lang="en-US" sz="1600" dirty="0" smtClean="0">
                <a:latin typeface="Century Gothic" panose="020B0502020202020204" pitchFamily="34" charset="0"/>
              </a:rPr>
              <a:t>on the </a:t>
            </a:r>
            <a:r>
              <a:rPr lang="en-US" sz="1600" dirty="0">
                <a:latin typeface="Century Gothic" panose="020B0502020202020204" pitchFamily="34" charset="0"/>
              </a:rPr>
              <a:t>registry and </a:t>
            </a:r>
            <a:r>
              <a:rPr lang="en-US" sz="1600" dirty="0" smtClean="0">
                <a:latin typeface="Century Gothic" panose="020B0502020202020204" pitchFamily="34" charset="0"/>
              </a:rPr>
              <a:t>patient communication 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/>
            </a:r>
            <a:br>
              <a:rPr lang="en-US" sz="1600" dirty="0" smtClean="0">
                <a:latin typeface="Century Gothic" panose="020B0502020202020204" pitchFamily="34" charset="0"/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With each quarter post-Registry, patients were: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1.4 </a:t>
            </a:r>
            <a:r>
              <a:rPr lang="en-US" sz="1600" dirty="0">
                <a:latin typeface="Century Gothic" panose="020B0502020202020204" pitchFamily="34" charset="0"/>
              </a:rPr>
              <a:t>times more likely to have A1C ≤ </a:t>
            </a:r>
            <a:r>
              <a:rPr lang="en-US" sz="1600" dirty="0" smtClean="0">
                <a:latin typeface="Century Gothic" panose="020B0502020202020204" pitchFamily="34" charset="0"/>
              </a:rPr>
              <a:t>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Almost twice </a:t>
            </a:r>
            <a:r>
              <a:rPr lang="en-US" sz="1600" dirty="0">
                <a:latin typeface="Century Gothic" panose="020B0502020202020204" pitchFamily="34" charset="0"/>
              </a:rPr>
              <a:t>as likely to have LDL &lt; </a:t>
            </a:r>
            <a:r>
              <a:rPr lang="en-US" sz="1600" dirty="0" smtClean="0">
                <a:latin typeface="Century Gothic" panose="020B0502020202020204" pitchFamily="34" charset="0"/>
              </a:rPr>
              <a:t>100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</a:rPr>
              <a:t>1.3 </a:t>
            </a:r>
            <a:r>
              <a:rPr lang="en-US" sz="1600" dirty="0">
                <a:latin typeface="Century Gothic" panose="020B0502020202020204" pitchFamily="34" charset="0"/>
              </a:rPr>
              <a:t>times more likely to have BP &lt; </a:t>
            </a:r>
            <a:r>
              <a:rPr lang="en-US" sz="1600" dirty="0" smtClean="0">
                <a:latin typeface="Century Gothic" panose="020B0502020202020204" pitchFamily="34" charset="0"/>
              </a:rPr>
              <a:t>140/90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Likelihood of adherence increased over the initial quarters (except for BP; adherence dipped over time). There was a drop-off among all indicators after 5 quarters, suggesting ongoing support and training are needed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9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562600"/>
            <a:ext cx="4343400" cy="12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Okay, but why not just use an Electronic Health Record?</a:t>
            </a:r>
            <a:r>
              <a:rPr lang="en-US" sz="2400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24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entury Gothic" panose="020B0502020202020204" pitchFamily="34" charset="0"/>
              </a:rPr>
              <a:t>Most EHRs are not built to function </a:t>
            </a:r>
            <a:r>
              <a:rPr lang="en-US" sz="2400" dirty="0">
                <a:latin typeface="Century Gothic" panose="020B0502020202020204" pitchFamily="34" charset="0"/>
              </a:rPr>
              <a:t>as </a:t>
            </a:r>
            <a:r>
              <a:rPr lang="en-US" sz="2400" dirty="0" smtClean="0">
                <a:latin typeface="Century Gothic" panose="020B0502020202020204" pitchFamily="34" charset="0"/>
              </a:rPr>
              <a:t>registries, so can’t support population-based care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entury Gothic" panose="020B0502020202020204" pitchFamily="34" charset="0"/>
              </a:rPr>
              <a:t>It can take years for population reporting from an EHR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entury Gothic" panose="020B0502020202020204" pitchFamily="34" charset="0"/>
              </a:rPr>
              <a:t>A registry is relatively easy and inexpensive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Can have nearly immediate impact on clinic practice and client engagement &amp; outcomes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entury Gothic" panose="020B0502020202020204" pitchFamily="34" charset="0"/>
              </a:rPr>
              <a:t>It can be instructive to </a:t>
            </a:r>
            <a:r>
              <a:rPr lang="en-US" sz="2400" dirty="0">
                <a:latin typeface="Century Gothic" panose="020B0502020202020204" pitchFamily="34" charset="0"/>
              </a:rPr>
              <a:t>learn </a:t>
            </a:r>
            <a:r>
              <a:rPr lang="en-US" sz="2400" dirty="0" smtClean="0">
                <a:latin typeface="Century Gothic" panose="020B0502020202020204" pitchFamily="34" charset="0"/>
              </a:rPr>
              <a:t>population-based care parameters </a:t>
            </a:r>
            <a:r>
              <a:rPr lang="en-US" sz="2400" u="sng" dirty="0" smtClean="0">
                <a:latin typeface="Century Gothic" panose="020B0502020202020204" pitchFamily="34" charset="0"/>
              </a:rPr>
              <a:t>prior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to implementing an </a:t>
            </a:r>
            <a:r>
              <a:rPr lang="en-US" sz="2400" dirty="0" smtClean="0">
                <a:latin typeface="Century Gothic" panose="020B0502020202020204" pitchFamily="34" charset="0"/>
              </a:rPr>
              <a:t>EHR via a registry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Allows you to design EHR </a:t>
            </a:r>
            <a:r>
              <a:rPr lang="en-US" sz="2000" dirty="0">
                <a:latin typeface="Century Gothic" panose="020B0502020202020204" pitchFamily="34" charset="0"/>
              </a:rPr>
              <a:t>processes </a:t>
            </a:r>
            <a:r>
              <a:rPr lang="en-US" sz="2000" dirty="0" smtClean="0">
                <a:latin typeface="Century Gothic" panose="020B0502020202020204" pitchFamily="34" charset="0"/>
              </a:rPr>
              <a:t>to support needs identified by registry use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8306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Content adapted from: </a:t>
            </a:r>
            <a:endParaRPr lang="en-US" sz="1200" dirty="0" smtClean="0">
              <a:latin typeface="Century Gothic" panose="020B0502020202020204" pitchFamily="34" charset="0"/>
              <a:hlinkClick r:id="rId2"/>
            </a:endParaRPr>
          </a:p>
          <a:p>
            <a:r>
              <a:rPr lang="en-US" sz="1200" dirty="0" smtClean="0">
                <a:latin typeface="Century Gothic" panose="020B0502020202020204" pitchFamily="34" charset="0"/>
                <a:hlinkClick r:id="rId2"/>
              </a:rPr>
              <a:t>www.powershow.com/view/21d14-MzEyZ/Using_Excel_for_a_HgA1c_Registry_powerpoint_ppt_presentation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4191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CDEMS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cdems.com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Relational database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Challenging to learn and implement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Technical support no longer available </a:t>
            </a:r>
          </a:p>
          <a:p>
            <a:endParaRPr lang="en-US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Doc Site</a:t>
            </a:r>
            <a:r>
              <a:rPr lang="en-US" sz="28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portal.covisint.com/web/</a:t>
            </a:r>
            <a:r>
              <a:rPr lang="en-US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supporthc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ccahc</a:t>
            </a:r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Web-based; easy to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Can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role up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Annual per provider fee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6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Platform Options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838200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CareMeasures</a:t>
            </a:r>
            <a:endParaRPr lang="en-US" sz="2800" b="1" u="sng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www.caremeasures.org/CareMeasures/public/Default.aspx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Easy to use &amp; customize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Manages multiple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Must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register &amp; pay fees</a:t>
            </a:r>
          </a:p>
          <a:p>
            <a:endParaRPr lang="en-US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Excel </a:t>
            </a: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http://www.aafp.org/fpm/2006/0400/p47.html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Free software  and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Easy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to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learn and implement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- Storing only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the most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recent results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Good for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population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management of single disease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6027003"/>
            <a:ext cx="4114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Content adapted from: </a:t>
            </a:r>
            <a:endParaRPr lang="en-US" sz="1200" dirty="0">
              <a:latin typeface="Century Gothic" panose="020B0502020202020204" pitchFamily="34" charset="0"/>
              <a:hlinkClick r:id="rId2"/>
            </a:endParaRPr>
          </a:p>
          <a:p>
            <a:r>
              <a:rPr lang="en-US" sz="1200" dirty="0" smtClean="0">
                <a:latin typeface="Century Gothic" panose="020B0502020202020204" pitchFamily="34" charset="0"/>
                <a:hlinkClick r:id="rId2"/>
              </a:rPr>
              <a:t>www.powershow.com/view/21d14-MzEyZ/Using_Excel_for_a_HgA1c_Registry_powerpoint_ppt_presentation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04800"/>
            <a:ext cx="91170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5926" y="6488668"/>
            <a:ext cx="4572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n-US" dirty="0" smtClean="0"/>
              <a:t>www.aafp.org/fpm/2006/0400/p47.html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Population Management via Reports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19577"/>
              </p:ext>
            </p:extLst>
          </p:nvPr>
        </p:nvGraphicFramePr>
        <p:xfrm>
          <a:off x="407504" y="1219200"/>
          <a:ext cx="6553199" cy="3962397"/>
        </p:xfrm>
        <a:graphic>
          <a:graphicData uri="http://schemas.openxmlformats.org/drawingml/2006/table">
            <a:tbl>
              <a:tblPr firstRow="1" firstCol="1" bandRow="1"/>
              <a:tblGrid>
                <a:gridCol w="1438691"/>
                <a:gridCol w="1001811"/>
                <a:gridCol w="1001811"/>
                <a:gridCol w="1378431"/>
                <a:gridCol w="1732455"/>
              </a:tblGrid>
              <a:tr h="720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Client Last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Client Birthdate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Provider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Value of most recent A1C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Date of most recent A1C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Ryan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03/31/40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9.8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09/05/2014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Bell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05/25/72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02/18/2013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Cruz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06/16/60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7.8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06/17/2013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01/15/65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08/15/2014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Ramirez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05/24/61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08/01/2013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Jordan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09/12/60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6.5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09/12/2013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Stock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10/10/80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07/13/2014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Blake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12/12/40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5.2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05/14/2014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Bergman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11/12/61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5.0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05/05/2014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9000" y="205567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Sort by test value to determine who is most at risk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867400"/>
            <a:ext cx="4495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Registry Reports from a Simple Microsoft Excel-based Registry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57200" y="228600"/>
            <a:ext cx="6400800" cy="381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Today’s Presentation </a:t>
            </a:r>
            <a:endParaRPr lang="en-US" sz="3600" dirty="0"/>
          </a:p>
        </p:txBody>
      </p:sp>
      <p:graphicFrame>
        <p:nvGraphicFramePr>
          <p:cNvPr id="30" name="Table Placeholder 29"/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3379739847"/>
              </p:ext>
            </p:extLst>
          </p:nvPr>
        </p:nvGraphicFramePr>
        <p:xfrm>
          <a:off x="685800" y="1371600"/>
          <a:ext cx="7543800" cy="34422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43800"/>
              </a:tblGrid>
              <a:tr h="30345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5517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Diabetes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as a public health crisis </a:t>
                      </a:r>
                    </a:p>
                  </a:txBody>
                  <a:tcPr anchor="ctr"/>
                </a:tc>
              </a:tr>
              <a:tr h="3944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UIC Diabetes Care Coordination</a:t>
                      </a:r>
                      <a:r>
                        <a:rPr lang="en-US" sz="2000" baseline="0" dirty="0" smtClean="0"/>
                        <a:t> &amp; Registry Study </a:t>
                      </a:r>
                      <a:endParaRPr lang="en-US" sz="2000" dirty="0"/>
                    </a:p>
                  </a:txBody>
                  <a:tcPr anchor="ctr"/>
                </a:tc>
              </a:tr>
              <a:tr h="3944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case for registries: benefits and evidence</a:t>
                      </a:r>
                      <a:endParaRPr lang="en-US" sz="2000" dirty="0"/>
                    </a:p>
                  </a:txBody>
                  <a:tcPr anchor="ctr"/>
                </a:tc>
              </a:tr>
              <a:tr h="565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Using a</a:t>
                      </a:r>
                      <a:r>
                        <a:rPr lang="en-US" sz="2000" baseline="0" dirty="0" smtClean="0"/>
                        <a:t> registry to support population management </a:t>
                      </a:r>
                      <a:r>
                        <a:rPr lang="en-US" sz="2000" u="none" baseline="0" dirty="0" smtClean="0"/>
                        <a:t>and</a:t>
                      </a:r>
                      <a:r>
                        <a:rPr lang="en-US" sz="2000" baseline="0" dirty="0" smtClean="0"/>
                        <a:t> self-management 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3944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Preliminary</a:t>
                      </a:r>
                      <a:r>
                        <a:rPr lang="en-US" sz="2000" baseline="0" dirty="0" smtClean="0"/>
                        <a:t> results from our study</a:t>
                      </a:r>
                      <a:endParaRPr lang="en-US" sz="2000" dirty="0"/>
                    </a:p>
                  </a:txBody>
                  <a:tcPr anchor="ctr"/>
                </a:tc>
              </a:tr>
              <a:tr h="3944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Considering</a:t>
                      </a:r>
                      <a:r>
                        <a:rPr lang="en-US" sz="2000" baseline="0" dirty="0" smtClean="0"/>
                        <a:t> key barriers </a:t>
                      </a:r>
                      <a:endParaRPr lang="en-US" sz="2000" dirty="0"/>
                    </a:p>
                  </a:txBody>
                  <a:tcPr anchor="ctr"/>
                </a:tc>
              </a:tr>
              <a:tr h="3944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Reflections on next steps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Placeholder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1" b="24771"/>
          <a:stretch>
            <a:fillRect/>
          </a:stretch>
        </p:blipFill>
        <p:spPr>
          <a:xfrm>
            <a:off x="3200400" y="5606940"/>
            <a:ext cx="5791200" cy="125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Care Coordination via Reports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055674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Sort by test date to determine who is overdue and needs care coordination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8884"/>
              </p:ext>
            </p:extLst>
          </p:nvPr>
        </p:nvGraphicFramePr>
        <p:xfrm>
          <a:off x="381000" y="1219199"/>
          <a:ext cx="6019800" cy="4114803"/>
        </p:xfrm>
        <a:graphic>
          <a:graphicData uri="http://schemas.openxmlformats.org/drawingml/2006/table">
            <a:tbl>
              <a:tblPr firstRow="1" firstCol="1" bandRow="1"/>
              <a:tblGrid>
                <a:gridCol w="1673628"/>
                <a:gridCol w="1165405"/>
                <a:gridCol w="1165405"/>
                <a:gridCol w="2015362"/>
              </a:tblGrid>
              <a:tr h="7481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Client Last 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Client Birthdate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Provider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Date of most recent eye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Bell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05/25/72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11/11/2011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Cruz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06/16/60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06/10/2012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Ramirez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05/24/61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04/15/2013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Jordan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09/12/60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02/17/2013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Smith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01/15/65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10/16/2013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Ryan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03/31/40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10/17/2013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Stock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10/10/80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04/13/2014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Bergman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11/12/61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03/05/2014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Blake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12/12/40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02/14/2014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867400"/>
            <a:ext cx="4495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Registry Reports from a Simple Microsoft Excel-based Registry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Performance Management via Reports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68774"/>
              </p:ext>
            </p:extLst>
          </p:nvPr>
        </p:nvGraphicFramePr>
        <p:xfrm>
          <a:off x="381001" y="990600"/>
          <a:ext cx="6781801" cy="4419598"/>
        </p:xfrm>
        <a:graphic>
          <a:graphicData uri="http://schemas.openxmlformats.org/drawingml/2006/table">
            <a:tbl>
              <a:tblPr firstRow="1" firstCol="1" bandRow="1"/>
              <a:tblGrid>
                <a:gridCol w="1485162"/>
                <a:gridCol w="1038299"/>
                <a:gridCol w="1038299"/>
                <a:gridCol w="1432589"/>
                <a:gridCol w="1787452"/>
              </a:tblGrid>
              <a:tr h="804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Client Last Name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Client Birthdate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Provider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Value of most recent A1C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Date of most recent A1C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Ryan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03/31/40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Dr. 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9.8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09/05/2013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Smith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01/15/65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Dr. 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7.1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08/15/2014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Ramirez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05/24/61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Dr. 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6.5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08/14/2014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Jordan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09/12/60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Dr. 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6.5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08/17/2014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Bell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05/25/72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Dr.  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8.9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02/18/2014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Cruz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06/16/60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 Dr.  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7.8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06/17/2013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D1D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Stock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10/10/80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Dr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. 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6.2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08/17/2014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Blake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12/12/40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Dr. A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</a:rPr>
                        <a:t>5.2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09/14/2014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Bergman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11/12/61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Dr. A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5.0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09/05/2014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0" y="2055674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Sort by provider then value to identify performance goals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867400"/>
            <a:ext cx="4495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Registry Reports from a Simple Microsoft Excel-based Registry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51183" y="1219200"/>
            <a:ext cx="8382000" cy="38834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to: </a:t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 smtClean="0"/>
              <a:t> Fully adhere to ADA standards of care by improving care delivery and coordination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 smtClean="0"/>
              <a:t> Link participants to specialty care in accordance with ADA standards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 smtClean="0"/>
              <a:t> Teach participants about diabetes and its complications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 smtClean="0"/>
              <a:t> Develop new treatment/service resources</a:t>
            </a:r>
          </a:p>
          <a:p>
            <a:pPr lvl="1">
              <a:buFont typeface="Arial" panose="020B0604020202020204" pitchFamily="34" charset="0"/>
              <a:buChar char="→"/>
            </a:pPr>
            <a:r>
              <a:rPr lang="en-US" dirty="0" smtClean="0"/>
              <a:t> Monitor health indicators and outcomes over time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04801"/>
            <a:ext cx="84582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u="sng" dirty="0" smtClean="0">
                <a:solidFill>
                  <a:srgbClr val="002060"/>
                </a:solidFill>
                <a:latin typeface="Century Gothic" pitchFamily="34" charset="0"/>
              </a:rPr>
              <a:t>The Purpose of Our Registry</a:t>
            </a:r>
            <a:endParaRPr lang="en-US" sz="3600" b="1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5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8822"/>
            <a:ext cx="87630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 Collaboration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b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UIC College of Nursing</a:t>
            </a:r>
            <a:r>
              <a:rPr lang="en-US" altLang="en-US" sz="19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staff </a:t>
            </a:r>
            <a:r>
              <a:rPr lang="en-US" altLang="en-US" sz="1900" dirty="0">
                <a:latin typeface="Century Gothic" panose="020B0502020202020204" pitchFamily="34" charset="0"/>
                <a:cs typeface="Times New Roman" pitchFamily="18" charset="0"/>
              </a:rPr>
              <a:t>operate 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the nurse-managed Integrated Health Clinics (IHCs) where study participants received medical </a:t>
            </a:r>
            <a:r>
              <a:rPr lang="en-US" altLang="en-US" sz="1900" dirty="0">
                <a:latin typeface="Century Gothic" panose="020B0502020202020204" pitchFamily="34" charset="0"/>
                <a:cs typeface="Times New Roman" pitchFamily="18" charset="0"/>
              </a:rPr>
              <a:t>care. At the time the initial study sample was drawn, the IHCs were serving 220 patients with co-occurring diabetes &amp; mental 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illness.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9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b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Thresholds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altLang="en-US" sz="1900" dirty="0">
                <a:latin typeface="Century Gothic" panose="020B0502020202020204" pitchFamily="34" charset="0"/>
                <a:cs typeface="Times New Roman" pitchFamily="18" charset="0"/>
              </a:rPr>
              <a:t>houses 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one IHC on Chicago’s north-side and one on Chicago’s south-side. Thresholds provided community support and linkage to Registry clients to help them attend the IHCs and specialty appointments, and to self-manage their co-occurring conditions.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9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b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UIC Center on Psychiatric Disability and </a:t>
            </a:r>
            <a:r>
              <a:rPr lang="en-US" altLang="en-US" sz="2000" b="1" u="sng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Co-Occurring </a:t>
            </a:r>
            <a:r>
              <a:rPr lang="en-US" altLang="en-US" sz="2000" b="1" u="sng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Medical Conditions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 staff built the registry which was populated with data on the </a:t>
            </a:r>
            <a:r>
              <a:rPr lang="en-US" altLang="en-US" sz="1900" dirty="0">
                <a:latin typeface="Century Gothic" panose="020B0502020202020204" pitchFamily="34" charset="0"/>
                <a:cs typeface="Times New Roman" pitchFamily="18" charset="0"/>
              </a:rPr>
              <a:t>220 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patients; the UIC Center funded the study’s Care Coordinator who </a:t>
            </a:r>
            <a:r>
              <a:rPr lang="en-US" altLang="en-US" sz="1900" dirty="0" err="1" smtClean="0">
                <a:latin typeface="Century Gothic" panose="020B0502020202020204" pitchFamily="34" charset="0"/>
                <a:cs typeface="Times New Roman" pitchFamily="18" charset="0"/>
              </a:rPr>
              <a:t>liaisoned</a:t>
            </a:r>
            <a:r>
              <a:rPr lang="en-US" altLang="en-US" sz="1900" dirty="0" smtClean="0">
                <a:latin typeface="Century Gothic" panose="020B0502020202020204" pitchFamily="34" charset="0"/>
                <a:cs typeface="Times New Roman" pitchFamily="18" charset="0"/>
              </a:rPr>
              <a:t> with IHC and Thresholds staff, focusing specifically on increasing adherence to diabetes care standards.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7772400" cy="380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 Tour of our Registry</a:t>
            </a:r>
            <a:endParaRPr lang="en-US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4800" y="990600"/>
            <a:ext cx="8458200" cy="441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alt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Chronic Disease Electronic Management System (CDEMS) platform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altLang="en-US" sz="2200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alt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A relational database </a:t>
            </a:r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with </a:t>
            </a:r>
            <a:r>
              <a:rPr lang="en-US" alt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demographic information, </a:t>
            </a:r>
            <a:r>
              <a:rPr lang="en-US" altLang="en-US" sz="2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illness characteristics, treatment delivered, and specialty care </a:t>
            </a:r>
            <a:r>
              <a:rPr lang="en-US" alt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arranged and delivered </a:t>
            </a:r>
            <a:endParaRPr lang="en-US" altLang="en-US" sz="26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altLang="en-US" sz="2200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alt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Baseline data derived from 2011 IHC visits, with updates made each time a patient received treatment, including nurse visits, laboratory work, patient education, and/or specialty care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altLang="en-US" sz="2200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alt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Generated patient- and clinic-level reports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altLang="en-US" sz="2200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en-US" sz="22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Reports allowed for tracking of clinic-wide adherence to American Diabetes Association standards of care, as well as monitoring patients’ diabetes-related needs and outcomes </a:t>
            </a: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Registry &amp; Coordination Procedures to Impact on Outcomes</a:t>
            </a:r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403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Patient-specific reports from the registry were provided to nurses prior to each patient visit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helped orient them to the most recent treatment(s), upcoming tests or appointments, and the most pressing concerns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Patient education was chosen from comprehensive materials to address each patient’s specific needs and strengths at each visit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143000"/>
            <a:ext cx="3886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Patient education materials were also shared with community support workers to reinforce this learning in the community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Specialty care needs were identified for each patient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Support given for each client to see specialists, in accordance with the ADA standards of care (including optometrist, dentist, and podiatrist)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93355" y="86380"/>
            <a:ext cx="6579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Sample Patient Specific </a:t>
            </a:r>
            <a:r>
              <a:rPr lang="en-US" altLang="en-US" sz="2800" dirty="0" smtClean="0"/>
              <a:t>Registry Report</a:t>
            </a:r>
            <a:endParaRPr lang="en-US" altLang="en-US" sz="2800" dirty="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4" y="6096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Sample Patient Report Designed for Education &amp; </a:t>
            </a: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Self-Management 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07269"/>
              </p:ext>
            </p:extLst>
          </p:nvPr>
        </p:nvGraphicFramePr>
        <p:xfrm>
          <a:off x="38100" y="1219200"/>
          <a:ext cx="914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Presentation" r:id="rId4" imgW="4570378" imgH="3427437" progId="PowerPoint.Show.12">
                  <p:embed/>
                </p:oleObj>
              </mc:Choice>
              <mc:Fallback>
                <p:oleObj name="Presentation" r:id="rId4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" y="1219200"/>
                        <a:ext cx="91440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1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-19 What are Carbs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31"/>
            <a:ext cx="9144000" cy="6744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8060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Sample Patient Education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04800" y="1066800"/>
            <a:ext cx="8686800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67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% male</a:t>
            </a:r>
          </a:p>
          <a:p>
            <a:pPr marL="457200" indent="-45720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2/3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members of racial/ethnic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groups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857250" lvl="1" indent="-457200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60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% African American; 27% </a:t>
            </a:r>
            <a:r>
              <a:rPr lang="en-US" sz="24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White;                            4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% Hispanic/Latino; 2% Asian; 7% Other</a:t>
            </a:r>
          </a:p>
          <a:p>
            <a:pPr marL="457200" indent="-45720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Age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range: 20 to 77 years (mean=51; sd.=10)</a:t>
            </a:r>
          </a:p>
          <a:p>
            <a:pPr marL="457200" indent="-45720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54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%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were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patients at the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north-side clinic</a:t>
            </a:r>
          </a:p>
          <a:p>
            <a:pPr marL="457200" indent="-45720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46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% </a:t>
            </a:r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were patients at the south-side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clinic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entury Gothic" panose="020B0502020202020204" pitchFamily="34" charset="0"/>
              </a:rPr>
              <a:t>Registry Study Sample (n = 217)</a:t>
            </a:r>
            <a:endParaRPr lang="en-US" sz="2800" b="1" u="sng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/>
          <p:cNvSpPr>
            <a:spLocks noGrp="1"/>
          </p:cNvSpPr>
          <p:nvPr>
            <p:ph type="body" sz="quarter" idx="21"/>
          </p:nvPr>
        </p:nvSpPr>
        <p:spPr>
          <a:xfrm>
            <a:off x="152400" y="1143000"/>
            <a:ext cx="5105400" cy="4571999"/>
          </a:xfrm>
        </p:spPr>
        <p:txBody>
          <a:bodyPr/>
          <a:lstStyle/>
          <a:p>
            <a:pPr marL="6858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300" dirty="0">
                <a:latin typeface="Century Gothic" pitchFamily="34" charset="0"/>
              </a:rPr>
              <a:t>U.S. Department of Education, National Institute on Disability &amp; Rehabilitation </a:t>
            </a:r>
            <a:r>
              <a:rPr lang="en-US" sz="2300" dirty="0" smtClean="0">
                <a:latin typeface="Century Gothic" pitchFamily="34" charset="0"/>
              </a:rPr>
              <a:t>Research</a:t>
            </a:r>
            <a:br>
              <a:rPr lang="en-US" sz="2300" dirty="0" smtClean="0">
                <a:latin typeface="Century Gothic" pitchFamily="34" charset="0"/>
              </a:rPr>
            </a:br>
            <a:endParaRPr lang="en-US" sz="2300" dirty="0">
              <a:latin typeface="Century Gothic" pitchFamily="34" charset="0"/>
            </a:endParaRPr>
          </a:p>
          <a:p>
            <a:pPr marL="6858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300" dirty="0">
                <a:latin typeface="Century Gothic" pitchFamily="34" charset="0"/>
              </a:rPr>
              <a:t>Substance Abuse &amp; Mental Health Services Administration, Center for Mental Health </a:t>
            </a:r>
            <a:r>
              <a:rPr lang="en-US" sz="2300" dirty="0" smtClean="0">
                <a:latin typeface="Century Gothic" pitchFamily="34" charset="0"/>
              </a:rPr>
              <a:t>Services </a:t>
            </a:r>
          </a:p>
          <a:p>
            <a:pPr marL="1485900" lvl="2" indent="0">
              <a:buNone/>
            </a:pP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485900" lvl="2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Cooperative Agreement #H133G100028</a:t>
            </a:r>
            <a:endParaRPr lang="en-US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381000"/>
            <a:ext cx="5181600" cy="609600"/>
          </a:xfrm>
        </p:spPr>
        <p:txBody>
          <a:bodyPr/>
          <a:lstStyle/>
          <a:p>
            <a:r>
              <a:rPr lang="en-US" sz="3000" dirty="0">
                <a:latin typeface="Century Gothic" pitchFamily="34" charset="0"/>
              </a:rPr>
              <a:t>With thanks to our funders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200400" cy="354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4202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Century Gothic" panose="020B0502020202020204" pitchFamily="34" charset="0"/>
              </a:rPr>
              <a:t>Preliminary Medical Outcomes</a:t>
            </a:r>
            <a:endParaRPr lang="en-US" sz="30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010483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Changes in glucose management following introduction of the Registry and Care Coordination: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least controlled (i.e., poorest) A1c level during the pre-test years of 2010-2012 (N=205) averaged 7.97 per patient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A1c at the most recent visit during the post-test years of 2013-2014 (N=201) averaged 6.93 per patient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other words, there was significant improvement from poorest to most recent A1c, decreasing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point on average (t=5.08, p&lt;.001). </a:t>
            </a:r>
          </a:p>
          <a:p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Every 1% improvement in A1c is associated with a 25% decrease in a combined index of cardiovascular complications for people with type 2 diabetes (UK Prospective Diabetes Study Group, 1998).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entury Gothic" panose="020B0502020202020204" pitchFamily="34" charset="0"/>
              </a:rPr>
              <a:t>Preliminary Medical Outcomes</a:t>
            </a:r>
            <a:endParaRPr lang="en-US" sz="32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7355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07281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Changes in total cholesterol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triglycerides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following introduction of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Registry and Care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Coordination: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Worst total cholesterol (TC) during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pre-test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years (N=197) averaged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180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mg/</a:t>
            </a:r>
            <a:r>
              <a:rPr lang="en-US" b="1" dirty="0" err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per patient, while the average at post-test was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165 mg/</a:t>
            </a:r>
            <a:r>
              <a:rPr lang="en-US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(N=170) (t=3.5, p&lt;.001)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Worst triglycerides level in pre-test years averaged 165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mg/</a:t>
            </a:r>
            <a:r>
              <a:rPr lang="en-US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patient (n=198), while the average at post-test was 143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mg/</a:t>
            </a:r>
            <a:r>
              <a:rPr lang="en-US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N=169) (t=2.2, p&lt;.05)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average TC and triglycerides showed significant improvement, with lipids and triglycerides dropping by 27 or more points.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entury Gothic" panose="020B0502020202020204" pitchFamily="34" charset="0"/>
              </a:rPr>
              <a:t>Preliminary Specialty Care Outcomes</a:t>
            </a:r>
            <a:endParaRPr lang="en-US" sz="3200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04305"/>
            <a:ext cx="8458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Changes in adherence to the ADA standards of care following introduction of the 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Registry and Care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oordination: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Between </a:t>
            </a: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2010-2012, completed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dental referrals had a percentage increase of 500%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2.8%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at pre-test, 16.6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 at post-test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χ2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= 23.74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p &lt;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0.001)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Between 2010-2012, completed optometry referrals had a percentage increase of 65%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21%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at pre-test, 35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 at post-test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χ2 =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10.1, 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 &lt;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0.01)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Between 2010-2012, completed podiatry referrals had a percentage increase of 88%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15%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at pre-test, 28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 at post-test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χ2 =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11.3, 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 &lt; </a:t>
            </a:r>
            <a:r>
              <a:rPr lang="en-U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0.01)</a:t>
            </a:r>
            <a:endParaRPr lang="en-US" sz="1600" dirty="0">
              <a:latin typeface="Century Gothic" panose="020B0502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57355" y="5604164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8486"/>
            <a:ext cx="3962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Shifting from reaction to prevention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Moving from individual level to population-based </a:t>
            </a: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care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Getting multiple partners invested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693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entury Gothic" panose="020B0502020202020204" pitchFamily="34" charset="0"/>
              </a:rPr>
              <a:t>Key Barriers to Registry Use</a:t>
            </a:r>
            <a:endParaRPr lang="en-US" sz="3600" b="1" u="sng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218486"/>
            <a:ext cx="3657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Time </a:t>
            </a: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load and maintain the spreadsheet or </a:t>
            </a:r>
            <a:r>
              <a:rPr lang="en-US" sz="2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database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Measuring performance can be threatening </a:t>
            </a:r>
          </a:p>
          <a:p>
            <a:endParaRPr lang="en-US" sz="2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Just another fad?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5486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      Content adapted from: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www.powershow.com/view/21d14- </a:t>
            </a:r>
            <a:r>
              <a:rPr lang="en-US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MzEyZ</a:t>
            </a:r>
            <a:r>
              <a:rPr lang="en-US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/Using_Excel_for_a_HgA1c_Registry_powerpoint_ppt_presentation </a:t>
            </a:r>
            <a:endParaRPr lang="en-US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Reflections and Next Steps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183481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Registries, especially those in a simple Excel format, can quickly focus attention on the needs of those clients who most require integrated and coordinated care efforts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 role of the behavioral health case manager/support worker is expanding to require expertise in medical management and medical care coordination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Integrated patient education, health literacy, and self-management are critical promotion and prevention approaches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Front-line and supervisory staff also benefit from employee health and wellness programs 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0400" y="4648200"/>
            <a:ext cx="2590800" cy="1905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1.bp.blogspot.com/_eHeOSKkzbXM/TUELvAXZJDI/AAAAAAAAAm0/MByVhz21a_s/s1600/bigstock_Thank_you_card_many_languages_7796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156432" cy="312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33400"/>
            <a:ext cx="5105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Comic Sans MS" pitchFamily="66" charset="0"/>
              </a:rPr>
              <a:t>Learn </a:t>
            </a:r>
            <a:r>
              <a:rPr lang="en-US" sz="2800" b="1" dirty="0">
                <a:solidFill>
                  <a:schemeClr val="bg2"/>
                </a:solidFill>
                <a:latin typeface="Comic Sans MS" pitchFamily="66" charset="0"/>
              </a:rPr>
              <a:t>about our registry </a:t>
            </a:r>
            <a:r>
              <a:rPr lang="en-US" sz="2800" b="1" dirty="0" smtClean="0">
                <a:solidFill>
                  <a:schemeClr val="bg2"/>
                </a:solidFill>
                <a:latin typeface="Comic Sans MS" pitchFamily="66" charset="0"/>
              </a:rPr>
              <a:t>study</a:t>
            </a:r>
            <a:br>
              <a:rPr lang="en-US" sz="28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bg2"/>
                </a:solidFill>
                <a:latin typeface="Comic Sans MS" pitchFamily="66" charset="0"/>
              </a:rPr>
              <a:t>www.cmhsrp.uic.edu/health/medical_home_registry.asp</a:t>
            </a:r>
            <a:endParaRPr lang="en-US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96138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Free Diabetes Toolkit 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http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://www.cmhsrp.uic.edu/health/diabetes-library-home.asp</a:t>
            </a:r>
          </a:p>
        </p:txBody>
      </p:sp>
    </p:spTree>
    <p:extLst>
      <p:ext uri="{BB962C8B-B14F-4D97-AF65-F5344CB8AC3E}">
        <p14:creationId xmlns:p14="http://schemas.microsoft.com/office/powerpoint/2010/main" val="39546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60402"/>
            <a:ext cx="815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Registry &amp; Care Coordination Collaborators</a:t>
            </a:r>
            <a:endParaRPr lang="en-US" sz="30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04800" y="1143000"/>
            <a:ext cx="8534400" cy="426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UIC Center on Psychiatric Disability &amp; Co-Occurring Medical Conditions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UIC College of Nursing, Integrated Health Care Clinics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Thresholds Psychiatric Rehabilitation Centers 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UIC Eye &amp; Ear Infirmary &amp; Dr. </a:t>
            </a:r>
            <a:r>
              <a:rPr lang="en-US" sz="2600" dirty="0" err="1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LaVallee</a:t>
            </a:r>
            <a:endParaRPr lang="en-US" sz="2600" dirty="0" smtClean="0">
              <a:solidFill>
                <a:srgbClr val="002060"/>
              </a:solidFill>
              <a:latin typeface="Century Gothic" panose="020B0502020202020204" pitchFamily="34" charset="0"/>
              <a:ea typeface="Adobe Kaiti Std R" pitchFamily="18" charset="-128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Kennedy-King College’s Dental Hygiene Department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Dr. Robert </a:t>
            </a:r>
            <a:r>
              <a:rPr lang="en-US" sz="2600" dirty="0" err="1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Laveau</a:t>
            </a:r>
            <a:r>
              <a:rPr lang="en-US" sz="2600" dirty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 at UIC </a:t>
            </a:r>
            <a:r>
              <a:rPr lang="en-US" sz="2600" dirty="0" smtClean="0">
                <a:solidFill>
                  <a:srgbClr val="002060"/>
                </a:solidFill>
                <a:latin typeface="Century Gothic" panose="020B0502020202020204" pitchFamily="34" charset="0"/>
                <a:ea typeface="Adobe Kaiti Std R" pitchFamily="18" charset="-128"/>
              </a:rPr>
              <a:t>Podiatry Clinic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89002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Key Study Partners</a:t>
            </a:r>
            <a:endParaRPr lang="en-US" sz="30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3352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Sue Braun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Emily </a:t>
            </a:r>
            <a:r>
              <a:rPr lang="en-US" sz="28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Brigell</a:t>
            </a:r>
            <a:endParaRPr lang="en-US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Kathy Christiansen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Kristin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Davis</a:t>
            </a:r>
          </a:p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Katy Dobbins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Jay Forman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600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Ann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Heesacker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Asma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Jami</a:t>
            </a:r>
          </a:p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Sheila O’Neill</a:t>
            </a:r>
          </a:p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Deborah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Pavick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Pam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Steigman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Joni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Weidenaar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219200" y="152400"/>
            <a:ext cx="7696200" cy="647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800" u="sng" dirty="0">
                <a:solidFill>
                  <a:schemeClr val="tx2"/>
                </a:solidFill>
                <a:latin typeface="Century Gothic" pitchFamily="34" charset="0"/>
              </a:rPr>
              <a:t>A Public Health Crisis </a:t>
            </a:r>
            <a:endParaRPr lang="en-US" sz="1400" u="sng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3886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People in recovery have a higher prevalence of </a:t>
            </a: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diabetes:</a:t>
            </a:r>
            <a:endParaRPr lang="en-US" sz="24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1200" dirty="0" smtClean="0">
                <a:solidFill>
                  <a:schemeClr val="bg2"/>
                </a:solidFill>
                <a:latin typeface="Century Gothic" pitchFamily="34" charset="0"/>
              </a:rPr>
              <a:t/>
            </a:r>
            <a:br>
              <a:rPr lang="en-US" sz="1200" dirty="0" smtClean="0">
                <a:solidFill>
                  <a:schemeClr val="bg2"/>
                </a:solidFill>
                <a:latin typeface="Century Gothic" pitchFamily="34" charset="0"/>
              </a:rPr>
            </a:br>
            <a:endParaRPr lang="en-US" sz="1200" dirty="0" smtClean="0">
              <a:solidFill>
                <a:schemeClr val="bg2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L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ifestyle </a:t>
            </a: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factors </a:t>
            </a:r>
            <a:endParaRPr lang="en-US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P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sychiatric </a:t>
            </a: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medications that cause blood sugar 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disorders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C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omplicated </a:t>
            </a: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illness </a:t>
            </a:r>
            <a:endParaRPr lang="en-US" sz="2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doctors </a:t>
            </a:r>
            <a:r>
              <a:rPr lang="en-US" b="1" dirty="0">
                <a:solidFill>
                  <a:srgbClr val="002060"/>
                </a:solidFill>
                <a:latin typeface="Century Gothic" pitchFamily="34" charset="0"/>
              </a:rPr>
              <a:t>&amp; patients often unsure of what’s behind poorly controlled glucose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1061621"/>
            <a:ext cx="4191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 pitchFamily="34" charset="0"/>
              </a:rPr>
              <a:t>People with diabetes are at-risk for developing:</a:t>
            </a:r>
          </a:p>
          <a:p>
            <a:r>
              <a:rPr lang="en-US" sz="1200" dirty="0" smtClean="0">
                <a:latin typeface="Century Gothic" pitchFamily="34" charset="0"/>
              </a:rPr>
              <a:t/>
            </a:r>
            <a:br>
              <a:rPr lang="en-US" sz="1200" dirty="0" smtClean="0">
                <a:latin typeface="Century Gothic" pitchFamily="34" charset="0"/>
              </a:rPr>
            </a:br>
            <a:endParaRPr lang="en-US" sz="12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Hypertension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Hyperlipidemia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Heart </a:t>
            </a:r>
            <a:r>
              <a:rPr lang="en-US" sz="2100" b="1" dirty="0">
                <a:solidFill>
                  <a:srgbClr val="002060"/>
                </a:solidFill>
                <a:latin typeface="Century Gothic" pitchFamily="34" charset="0"/>
              </a:rPr>
              <a:t>disease </a:t>
            </a:r>
            <a:endParaRPr lang="en-US" sz="21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Kidney disease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Gum disease/loss </a:t>
            </a:r>
            <a:r>
              <a:rPr lang="en-US" sz="2100" b="1" dirty="0">
                <a:solidFill>
                  <a:srgbClr val="002060"/>
                </a:solidFill>
                <a:latin typeface="Century Gothic" pitchFamily="34" charset="0"/>
              </a:rPr>
              <a:t>of </a:t>
            </a: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teeth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Nerve damage/loss </a:t>
            </a:r>
            <a:r>
              <a:rPr lang="en-US" sz="2100" b="1" dirty="0">
                <a:solidFill>
                  <a:srgbClr val="002060"/>
                </a:solidFill>
                <a:latin typeface="Century Gothic" pitchFamily="34" charset="0"/>
              </a:rPr>
              <a:t>of feet </a:t>
            </a:r>
            <a:endParaRPr lang="en-US" sz="21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Eye disease/becoming </a:t>
            </a:r>
            <a:r>
              <a:rPr lang="en-US" sz="2100" b="1" dirty="0">
                <a:solidFill>
                  <a:srgbClr val="002060"/>
                </a:solidFill>
                <a:latin typeface="Century Gothic" pitchFamily="34" charset="0"/>
              </a:rPr>
              <a:t>blind </a:t>
            </a: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b="1" dirty="0" smtClean="0">
                <a:solidFill>
                  <a:srgbClr val="002060"/>
                </a:solidFill>
                <a:latin typeface="Century Gothic" pitchFamily="34" charset="0"/>
              </a:rPr>
              <a:t>Costs are 2.4 times greater;  nearly 40% of costs due to long-term complications.</a:t>
            </a:r>
            <a:endParaRPr lang="en-US" sz="21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458200" cy="10690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Use of a Registry to Manage Care for Diabetes in Integrated Health Clinics for Adults with Serious Mental Illnesses 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Century Gothic" pitchFamily="34" charset="0"/>
              </a:rPr>
              <a:t>		     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Judith A. Cook, PhD, Principal Investigator</a:t>
            </a:r>
            <a:endParaRPr lang="en-US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69916"/>
            <a:ext cx="86106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itchFamily="34" charset="0"/>
              </a:rPr>
              <a:t>Introduce a diabetes </a:t>
            </a:r>
            <a:r>
              <a:rPr lang="en-US" sz="2800" b="1" dirty="0" smtClean="0">
                <a:latin typeface="Century Gothic" pitchFamily="34" charset="0"/>
              </a:rPr>
              <a:t>registry to:</a:t>
            </a:r>
            <a:br>
              <a:rPr lang="en-US" sz="2800" b="1" dirty="0" smtClean="0">
                <a:latin typeface="Century Gothic" pitchFamily="34" charset="0"/>
              </a:rPr>
            </a:br>
            <a:endParaRPr lang="en-US" sz="1100" b="1" dirty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50" b="1" dirty="0" smtClean="0">
                <a:latin typeface="Century Gothic" pitchFamily="34" charset="0"/>
              </a:rPr>
              <a:t>Improve care delivery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250" dirty="0" smtClean="0">
                <a:latin typeface="Century Gothic" pitchFamily="34" charset="0"/>
              </a:rPr>
              <a:t>full adherence </a:t>
            </a:r>
            <a:r>
              <a:rPr lang="en-US" sz="2250" dirty="0">
                <a:latin typeface="Century Gothic" pitchFamily="34" charset="0"/>
              </a:rPr>
              <a:t>to ADA standards of care </a:t>
            </a:r>
            <a:r>
              <a:rPr lang="en-US" sz="2250" dirty="0" smtClean="0">
                <a:latin typeface="Century Gothic" pitchFamily="34" charset="0"/>
              </a:rPr>
              <a:t>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250" dirty="0" smtClean="0">
                <a:latin typeface="Century Gothic" pitchFamily="34" charset="0"/>
              </a:rPr>
              <a:t>develop </a:t>
            </a:r>
            <a:r>
              <a:rPr lang="en-US" sz="2250" dirty="0">
                <a:latin typeface="Century Gothic" pitchFamily="34" charset="0"/>
              </a:rPr>
              <a:t>new treatment &amp; service </a:t>
            </a:r>
            <a:r>
              <a:rPr lang="en-US" sz="2250" dirty="0" smtClean="0">
                <a:latin typeface="Century Gothic" pitchFamily="34" charset="0"/>
              </a:rPr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50" b="1" dirty="0" smtClean="0">
                <a:latin typeface="Century Gothic" pitchFamily="34" charset="0"/>
              </a:rPr>
              <a:t>Enrich care coordination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250" dirty="0" smtClean="0">
                <a:latin typeface="Century Gothic" pitchFamily="34" charset="0"/>
              </a:rPr>
              <a:t>link clients to </a:t>
            </a:r>
            <a:r>
              <a:rPr lang="en-US" sz="2250" dirty="0">
                <a:latin typeface="Century Gothic" pitchFamily="34" charset="0"/>
              </a:rPr>
              <a:t>needed specialty care in accordance with ADA </a:t>
            </a:r>
            <a:r>
              <a:rPr lang="en-US" sz="2250" dirty="0" smtClean="0">
                <a:latin typeface="Century Gothic" pitchFamily="34" charset="0"/>
              </a:rPr>
              <a:t>standards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en-US" sz="2250" dirty="0" smtClean="0">
                <a:latin typeface="Century Gothic" pitchFamily="34" charset="0"/>
              </a:rPr>
              <a:t>teach clients about </a:t>
            </a:r>
            <a:r>
              <a:rPr lang="en-US" sz="2250" dirty="0">
                <a:latin typeface="Century Gothic" pitchFamily="34" charset="0"/>
              </a:rPr>
              <a:t>diabetes and its </a:t>
            </a:r>
            <a:r>
              <a:rPr lang="en-US" sz="2250" dirty="0" smtClean="0">
                <a:latin typeface="Century Gothic" pitchFamily="34" charset="0"/>
              </a:rPr>
              <a:t>complications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50" b="1" dirty="0" smtClean="0">
                <a:latin typeface="Century Gothic" pitchFamily="34" charset="0"/>
              </a:rPr>
              <a:t>Better monitor </a:t>
            </a:r>
            <a:r>
              <a:rPr lang="en-US" sz="2250" b="1" dirty="0">
                <a:latin typeface="Century Gothic" pitchFamily="34" charset="0"/>
              </a:rPr>
              <a:t>health indicators and outcomes over time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http://blog.joslin.org/wp-content/uploads/2013/02/ada_logo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5638800"/>
            <a:ext cx="3215640" cy="1094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715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Free Diabetes Toolkit </a:t>
            </a:r>
          </a:p>
          <a:p>
            <a:endParaRPr lang="en-US" sz="1200" dirty="0">
              <a:latin typeface="Century Gothic" panose="020B0502020202020204" pitchFamily="34" charset="0"/>
            </a:endParaRPr>
          </a:p>
          <a:p>
            <a:r>
              <a:rPr lang="en-US" sz="1200" dirty="0" smtClean="0">
                <a:latin typeface="Century Gothic" panose="020B0502020202020204" pitchFamily="34" charset="0"/>
              </a:rPr>
              <a:t>http</a:t>
            </a:r>
            <a:r>
              <a:rPr lang="en-US" sz="1200" dirty="0">
                <a:latin typeface="Century Gothic" panose="020B0502020202020204" pitchFamily="34" charset="0"/>
              </a:rPr>
              <a:t>://www.cmhsrp.uic.edu/health/diabetes-library-home.asp</a:t>
            </a:r>
          </a:p>
        </p:txBody>
      </p:sp>
    </p:spTree>
    <p:extLst>
      <p:ext uri="{BB962C8B-B14F-4D97-AF65-F5344CB8AC3E}">
        <p14:creationId xmlns:p14="http://schemas.microsoft.com/office/powerpoint/2010/main" val="36886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entury Gothic" pitchFamily="34" charset="0"/>
              </a:rPr>
              <a:t>What is a Diabetes Registry</a:t>
            </a:r>
            <a:r>
              <a:rPr lang="en-US" sz="3200" b="1" dirty="0" smtClean="0">
                <a:latin typeface="Century Gothic" pitchFamily="34" charset="0"/>
              </a:rPr>
              <a:t>? 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42672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1900" dirty="0">
                <a:solidFill>
                  <a:srgbClr val="002060"/>
                </a:solidFill>
                <a:latin typeface="Century Gothic" pitchFamily="34" charset="0"/>
              </a:rPr>
              <a:t>Database </a:t>
            </a:r>
            <a:r>
              <a:rPr lang="en-US" sz="1900" dirty="0" smtClean="0">
                <a:solidFill>
                  <a:srgbClr val="002060"/>
                </a:solidFill>
                <a:latin typeface="Century Gothic" pitchFamily="34" charset="0"/>
              </a:rPr>
              <a:t>with demographics, </a:t>
            </a:r>
            <a:r>
              <a:rPr lang="en-US" sz="1900" dirty="0">
                <a:solidFill>
                  <a:srgbClr val="002060"/>
                </a:solidFill>
                <a:latin typeface="Century Gothic" pitchFamily="34" charset="0"/>
              </a:rPr>
              <a:t>illness characteristics, treatment delivered, and specialty care arranged/delivered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19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dirty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en-US" sz="1900" dirty="0" smtClean="0">
                <a:solidFill>
                  <a:srgbClr val="002060"/>
                </a:solidFill>
                <a:latin typeface="Century Gothic" pitchFamily="34" charset="0"/>
              </a:rPr>
              <a:t>nformation from electronic and paper records guides care, tracks outcomes, and informs plans for improving care </a:t>
            </a:r>
            <a:endParaRPr lang="en-US" sz="1900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19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002060"/>
                </a:solidFill>
                <a:latin typeface="Century Gothic" pitchFamily="34" charset="0"/>
              </a:rPr>
              <a:t>Supports </a:t>
            </a:r>
            <a:r>
              <a:rPr lang="en-US" sz="1900" dirty="0">
                <a:solidFill>
                  <a:srgbClr val="002060"/>
                </a:solidFill>
                <a:latin typeface="Century Gothic" pitchFamily="34" charset="0"/>
              </a:rPr>
              <a:t>proactive care by facilitating care planning, sharing of information with other providers, and generating patient reminders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066800"/>
            <a:ext cx="411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002060"/>
                </a:solidFill>
                <a:latin typeface="Century Gothic" pitchFamily="34" charset="0"/>
              </a:rPr>
              <a:t>Generates charts and graphs to support illness self-management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900" dirty="0">
              <a:solidFill>
                <a:srgbClr val="002060"/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002060"/>
                </a:solidFill>
                <a:latin typeface="Century Gothic" pitchFamily="34" charset="0"/>
              </a:rPr>
              <a:t>Generates reports to monitor team and system performance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900" dirty="0">
              <a:solidFill>
                <a:srgbClr val="002060"/>
              </a:solidFill>
              <a:latin typeface="Century Gothic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002060"/>
                </a:solidFill>
                <a:latin typeface="Century Gothic" pitchFamily="34" charset="0"/>
              </a:rPr>
              <a:t>Overall goal is to improve adherence to treatment guidelines and self-management</a:t>
            </a:r>
            <a:endParaRPr lang="en-US" sz="19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entury Gothic" pitchFamily="34" charset="0"/>
            </a:endParaRPr>
          </a:p>
        </p:txBody>
      </p:sp>
      <p:graphicFrame>
        <p:nvGraphicFramePr>
          <p:cNvPr id="3" name="Table Placeholder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687061"/>
              </p:ext>
            </p:extLst>
          </p:nvPr>
        </p:nvGraphicFramePr>
        <p:xfrm>
          <a:off x="685800" y="1512940"/>
          <a:ext cx="7680960" cy="35162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0480"/>
                <a:gridCol w="3840480"/>
              </a:tblGrid>
              <a:tr h="300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Standard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 </a:t>
                      </a:r>
                      <a:endParaRPr lang="en-US" sz="1400" dirty="0"/>
                    </a:p>
                  </a:txBody>
                  <a:tcPr anchor="ctr"/>
                </a:tc>
              </a:tr>
              <a:tr h="437066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Glucose Control (HbA1c) 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 7%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7066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Pressure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140/90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</a:p>
                  </a:txBody>
                  <a:tcPr/>
                </a:tc>
              </a:tr>
              <a:tr h="37879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LDL cholesterol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100 mg/dl</a:t>
                      </a:r>
                    </a:p>
                  </a:txBody>
                  <a:tcPr/>
                </a:tc>
              </a:tr>
              <a:tr h="378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 Screening for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Microalbumin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Annual screening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Dilated</a:t>
                      </a:r>
                      <a:r>
                        <a:rPr lang="en-US" sz="1800" baseline="0" dirty="0" smtClean="0"/>
                        <a:t> eye exam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Annual screening</a:t>
                      </a:r>
                      <a:endParaRPr lang="en-US" sz="1800" dirty="0"/>
                    </a:p>
                  </a:txBody>
                  <a:tcPr/>
                </a:tc>
              </a:tr>
              <a:tr h="39102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Foot</a:t>
                      </a:r>
                      <a:r>
                        <a:rPr lang="en-US" sz="1800" baseline="0" dirty="0" smtClean="0"/>
                        <a:t> exam for neuropathy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Annual screening 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Dental exam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Annual screening </a:t>
                      </a:r>
                      <a:endParaRPr lang="en-US" sz="18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Vaccinations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Lifetime</a:t>
                      </a:r>
                      <a:r>
                        <a:rPr lang="en-US" sz="1800" baseline="0" dirty="0" smtClean="0"/>
                        <a:t> and annual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Sample Standards Tracked in Diabetes Registries for Individual &amp; Population Management 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5638800"/>
            <a:ext cx="16002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5638800"/>
            <a:ext cx="17526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17526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15334">
  <a:themeElements>
    <a:clrScheme name="lharris_healthcare_presentation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FC20E"/>
      </a:accent1>
      <a:accent2>
        <a:srgbClr val="FAAEE3"/>
      </a:accent2>
      <a:accent3>
        <a:srgbClr val="CEE39F"/>
      </a:accent3>
      <a:accent4>
        <a:srgbClr val="36363E"/>
      </a:accent4>
      <a:accent5>
        <a:srgbClr val="3FAEDE"/>
      </a:accent5>
      <a:accent6>
        <a:srgbClr val="B5D55B"/>
      </a:accent6>
      <a:hlink>
        <a:srgbClr val="3FAEDE"/>
      </a:hlink>
      <a:folHlink>
        <a:srgbClr val="B5D55B"/>
      </a:folHlink>
    </a:clrScheme>
    <a:fontScheme name="lharris_travel">
      <a:majorFont>
        <a:latin typeface="times new roman"/>
        <a:ea typeface=""/>
        <a:cs typeface=""/>
      </a:majorFont>
      <a:minorFont>
        <a:latin typeface="Trebus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E8AA36-F33F-41D9-8BB3-2FE38E87B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TS101915334</Template>
  <TotalTime>5112</TotalTime>
  <Words>1998</Words>
  <Application>Microsoft Office PowerPoint</Application>
  <PresentationFormat>On-screen Show (4:3)</PresentationFormat>
  <Paragraphs>435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TS101915334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Jonikas, Jessica</cp:lastModifiedBy>
  <cp:revision>153</cp:revision>
  <cp:lastPrinted>2013-09-20T17:41:42Z</cp:lastPrinted>
  <dcterms:created xsi:type="dcterms:W3CDTF">2013-09-12T16:08:47Z</dcterms:created>
  <dcterms:modified xsi:type="dcterms:W3CDTF">2014-10-14T21:32:23Z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TC019153349991</vt:lpwstr>
  </property>
</Properties>
</file>