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6" r:id="rId2"/>
    <p:sldId id="960" r:id="rId3"/>
    <p:sldId id="961" r:id="rId4"/>
    <p:sldId id="970" r:id="rId5"/>
    <p:sldId id="679" r:id="rId6"/>
    <p:sldId id="962" r:id="rId7"/>
    <p:sldId id="816" r:id="rId8"/>
    <p:sldId id="877" r:id="rId9"/>
    <p:sldId id="817" r:id="rId10"/>
    <p:sldId id="815" r:id="rId11"/>
    <p:sldId id="828" r:id="rId12"/>
    <p:sldId id="823" r:id="rId13"/>
    <p:sldId id="934" r:id="rId14"/>
    <p:sldId id="966" r:id="rId15"/>
    <p:sldId id="967" r:id="rId16"/>
    <p:sldId id="968" r:id="rId17"/>
    <p:sldId id="833" r:id="rId18"/>
    <p:sldId id="842" r:id="rId19"/>
    <p:sldId id="889" r:id="rId20"/>
    <p:sldId id="977" r:id="rId21"/>
    <p:sldId id="875" r:id="rId22"/>
    <p:sldId id="976" r:id="rId23"/>
    <p:sldId id="975" r:id="rId24"/>
    <p:sldId id="914" r:id="rId25"/>
    <p:sldId id="969" r:id="rId26"/>
    <p:sldId id="973" r:id="rId27"/>
    <p:sldId id="974" r:id="rId28"/>
    <p:sldId id="971" r:id="rId29"/>
    <p:sldId id="972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 Linotype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ner,Dena (DSHS)" initials="S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66F"/>
    <a:srgbClr val="D9B05F"/>
    <a:srgbClr val="FFFF00"/>
    <a:srgbClr val="3366FF"/>
    <a:srgbClr val="0000FF"/>
    <a:srgbClr val="A975BB"/>
    <a:srgbClr val="FA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8" autoAdjust="0"/>
    <p:restoredTop sz="97304" autoAdjust="0"/>
  </p:normalViewPr>
  <p:slideViewPr>
    <p:cSldViewPr snapToGrid="0">
      <p:cViewPr>
        <p:scale>
          <a:sx n="71" d="100"/>
          <a:sy n="71" d="100"/>
        </p:scale>
        <p:origin x="-1282" y="-749"/>
      </p:cViewPr>
      <p:guideLst>
        <p:guide orient="horz" pos="2207"/>
        <p:guide pos="2871"/>
      </p:guideLst>
    </p:cSldViewPr>
  </p:slideViewPr>
  <p:outlineViewPr>
    <p:cViewPr>
      <p:scale>
        <a:sx n="33" d="100"/>
        <a:sy n="33" d="100"/>
      </p:scale>
      <p:origin x="0" y="31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56" y="165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t" anchorCtr="0" compatLnSpc="1">
            <a:prstTxWarp prst="textNoShape">
              <a:avLst/>
            </a:prstTxWarp>
          </a:bodyPr>
          <a:lstStyle>
            <a:lvl1pPr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823" y="0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t" anchorCtr="0" compatLnSpc="1">
            <a:prstTxWarp prst="textNoShape">
              <a:avLst/>
            </a:prstTxWarp>
          </a:bodyPr>
          <a:lstStyle>
            <a:lvl1pPr algn="r"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645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b" anchorCtr="0" compatLnSpc="1">
            <a:prstTxWarp prst="textNoShape">
              <a:avLst/>
            </a:prstTxWarp>
          </a:bodyPr>
          <a:lstStyle>
            <a:lvl1pPr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823" y="8843645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b" anchorCtr="0" compatLnSpc="1">
            <a:prstTxWarp prst="textNoShape">
              <a:avLst/>
            </a:prstTxWarp>
          </a:bodyPr>
          <a:lstStyle>
            <a:lvl1pPr algn="r" defTabSz="938248">
              <a:defRPr sz="120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FA7FEBB-1CA7-4607-A006-FCD19E96D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0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t" anchorCtr="0" compatLnSpc="1">
            <a:prstTxWarp prst="textNoShape">
              <a:avLst/>
            </a:prstTxWarp>
          </a:bodyPr>
          <a:lstStyle>
            <a:lvl1pPr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823" y="0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t" anchorCtr="0" compatLnSpc="1">
            <a:prstTxWarp prst="textNoShape">
              <a:avLst/>
            </a:prstTxWarp>
          </a:bodyPr>
          <a:lstStyle>
            <a:lvl1pPr algn="r"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949" y="4420232"/>
            <a:ext cx="5149209" cy="419228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3645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b" anchorCtr="0" compatLnSpc="1">
            <a:prstTxWarp prst="textNoShape">
              <a:avLst/>
            </a:prstTxWarp>
          </a:bodyPr>
          <a:lstStyle>
            <a:lvl1pPr defTabSz="938248">
              <a:defRPr sz="1200" dirty="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823" y="8843645"/>
            <a:ext cx="3042279" cy="46545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621" tIns="46806" rIns="93621" bIns="46806" numCol="1" anchor="b" anchorCtr="0" compatLnSpc="1">
            <a:prstTxWarp prst="textNoShape">
              <a:avLst/>
            </a:prstTxWarp>
          </a:bodyPr>
          <a:lstStyle>
            <a:lvl1pPr algn="r" defTabSz="938248">
              <a:defRPr sz="1200"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686918-28C9-48F7-9FCD-4884CB817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46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7516"/>
            <a:fld id="{FD0C2884-58E4-4428-9F4A-86E45691C003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 defTabSz="937516"/>
              <a:t>1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72" charset="0"/>
              </a:rPr>
              <a:t>Big study, like MN</a:t>
            </a:r>
          </a:p>
          <a:p>
            <a:r>
              <a:rPr lang="en-US" dirty="0" smtClean="0">
                <a:latin typeface="Arial" pitchFamily="-72" charset="0"/>
              </a:rPr>
              <a:t>Short intervention period</a:t>
            </a:r>
          </a:p>
          <a:p>
            <a:r>
              <a:rPr lang="en-US" dirty="0" smtClean="0">
                <a:latin typeface="Arial" pitchFamily="-72" charset="0"/>
              </a:rPr>
              <a:t>Only state / local partnership model in DMIE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56% of this population is obese</a:t>
            </a:r>
          </a:p>
          <a:p>
            <a:endParaRPr lang="en-US" dirty="0" smtClean="0"/>
          </a:p>
          <a:p>
            <a:r>
              <a:rPr lang="en-US" dirty="0" smtClean="0"/>
              <a:t>We will also be doing a medical record</a:t>
            </a:r>
            <a:r>
              <a:rPr lang="en-US" baseline="0" dirty="0" smtClean="0"/>
              <a:t> review to look at BMI and other health characteristics which may change with better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E3D6-0BC5-48E7-8572-8D78497433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72" charset="0"/>
              </a:rPr>
              <a:t>Big study, like MN</a:t>
            </a:r>
          </a:p>
          <a:p>
            <a:r>
              <a:rPr lang="en-US" dirty="0" smtClean="0">
                <a:latin typeface="Arial" pitchFamily="-72" charset="0"/>
              </a:rPr>
              <a:t>Short intervention period</a:t>
            </a:r>
          </a:p>
          <a:p>
            <a:r>
              <a:rPr lang="en-US" dirty="0" smtClean="0">
                <a:latin typeface="Arial" pitchFamily="-72" charset="0"/>
              </a:rPr>
              <a:t>Only state / local partnership model in DMIE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30425"/>
            <a:ext cx="7772400" cy="1470025"/>
          </a:xfrm>
          <a:noFill/>
          <a:ln>
            <a:noFill/>
          </a:ln>
        </p:spPr>
        <p:txBody>
          <a:bodyPr/>
          <a:lstStyle>
            <a:lvl1pPr marL="0"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Client Name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E13C5A-D17C-4A7A-A3B7-6182597FB2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0ED5-39CE-4E8A-B91F-8519FFAEA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157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157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557F-4902-44E8-92CF-716AC061A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8150" y="1470025"/>
            <a:ext cx="8229600" cy="36877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39A4-E61E-44A2-BE21-B96FEBC38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5163" y="6359525"/>
            <a:ext cx="6778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7D6B-E141-4CA8-AF60-8859E8347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6E85-2086-4958-BCB7-AB95E00DF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7131-04F7-4314-8ECC-F26F132A6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470025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0025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2783-5A4D-4672-9542-FEA9F1B73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49E4-ADC9-499C-9952-AC3985947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F700-82FD-4B5A-A062-19E489C18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227C-23E2-427B-B484-3FA98384D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A637-E8E4-4F38-84CB-7654759DA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6337-A2ED-4F3F-8D58-372FE3EB7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470025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latin typeface="Palatino Linotype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19E4DB-11E8-4ADC-802E-EDB3E63DF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225425" indent="-225425" algn="l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00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marL="225425" indent="-225425" algn="l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00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2pPr>
      <a:lvl3pPr marL="225425" indent="-225425" algn="l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00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3pPr>
      <a:lvl4pPr marL="225425" indent="-225425" algn="l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00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4pPr>
      <a:lvl5pPr marL="225425" indent="-225425" algn="l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00"/>
          </a:solidFill>
          <a:latin typeface="Lucida Sans" pitchFamily="34" charset="0"/>
          <a:ea typeface="ＭＳ Ｐゴシック" pitchFamily="-72" charset="-128"/>
          <a:cs typeface="ＭＳ Ｐゴシック" pitchFamily="-72" charset="-128"/>
        </a:defRPr>
      </a:lvl5pPr>
      <a:lvl6pPr marL="682625" algn="l" rtl="0" fontAlgn="base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Lucida Sans" pitchFamily="34" charset="0"/>
        </a:defRPr>
      </a:lvl6pPr>
      <a:lvl7pPr marL="1139825" algn="l" rtl="0" fontAlgn="base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Lucida Sans" pitchFamily="34" charset="0"/>
        </a:defRPr>
      </a:lvl7pPr>
      <a:lvl8pPr marL="1597025" algn="l" rtl="0" fontAlgn="base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Lucida Sans" pitchFamily="34" charset="0"/>
        </a:defRPr>
      </a:lvl8pPr>
      <a:lvl9pPr marL="2054225" algn="l" rtl="0" fontAlgn="base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7713" indent="-403225" algn="l" rtl="0" eaLnBrk="0" fontAlgn="base" hangingPunct="0">
        <a:spcBef>
          <a:spcPct val="50000"/>
        </a:spcBef>
        <a:spcAft>
          <a:spcPct val="0"/>
        </a:spcAft>
        <a:buChar char="—"/>
        <a:defRPr sz="3200">
          <a:solidFill>
            <a:srgbClr val="FFFF00"/>
          </a:solidFill>
          <a:latin typeface="+mn-lt"/>
          <a:ea typeface="ＭＳ Ｐゴシック" pitchFamily="-72" charset="-128"/>
        </a:defRPr>
      </a:lvl2pPr>
      <a:lvl3pPr marL="1079500" indent="-330200" algn="l" rtl="0" eaLnBrk="0" fontAlgn="base" hangingPunct="0">
        <a:spcBef>
          <a:spcPct val="50000"/>
        </a:spcBef>
        <a:spcAft>
          <a:spcPct val="0"/>
        </a:spcAft>
        <a:buFont typeface="Wingdings" pitchFamily="-72" charset="2"/>
        <a:buChar char="§"/>
        <a:defRPr sz="3200">
          <a:solidFill>
            <a:srgbClr val="FFFF00"/>
          </a:solidFill>
          <a:latin typeface="+mn-lt"/>
          <a:ea typeface="ＭＳ Ｐゴシック" pitchFamily="-72" charset="-128"/>
        </a:defRPr>
      </a:lvl3pPr>
      <a:lvl4pPr marL="1368425" indent="-287338" algn="l" rtl="0" eaLnBrk="0" fontAlgn="base" hangingPunct="0">
        <a:spcBef>
          <a:spcPct val="5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  <a:ea typeface="ＭＳ Ｐゴシック" pitchFamily="-72" charset="-128"/>
        </a:defRPr>
      </a:lvl4pPr>
      <a:lvl5pPr marL="1657350" indent="-287338" algn="l" rtl="0" eaLnBrk="0" fontAlgn="base" hangingPunct="0">
        <a:spcBef>
          <a:spcPct val="5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  <a:ea typeface="ＭＳ Ｐゴシック" pitchFamily="-72" charset="-128"/>
        </a:defRPr>
      </a:lvl5pPr>
      <a:lvl6pPr marL="2114550" indent="-287338" algn="l" rtl="0" fontAlgn="base">
        <a:spcBef>
          <a:spcPct val="5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571750" indent="-287338" algn="l" rtl="0" fontAlgn="base">
        <a:spcBef>
          <a:spcPct val="5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028950" indent="-287338" algn="l" rtl="0" fontAlgn="base">
        <a:spcBef>
          <a:spcPct val="5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486150" indent="-287338" algn="l" rtl="0" fontAlgn="base">
        <a:spcBef>
          <a:spcPct val="5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727075" y="3940175"/>
            <a:ext cx="7597775" cy="3546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sz="24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/>
              <a:t>Dena Stoner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/>
              <a:t>Texas Department of State Health Services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dirty="0" smtClean="0"/>
              <a:t>dena.stoner@dshs.state.tx.us</a:t>
            </a:r>
          </a:p>
          <a:p>
            <a:pPr algn="ctr" eaLnBrk="1" hangingPunct="1">
              <a:lnSpc>
                <a:spcPct val="90000"/>
              </a:lnSpc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/>
              <a:t>Sam Shore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/>
              <a:t>Triwest Group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dirty="0" smtClean="0"/>
              <a:t>sshore@triwestgroup.net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6386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1381125" y="2486025"/>
            <a:ext cx="5608638" cy="1490663"/>
          </a:xfrm>
        </p:spPr>
        <p:txBody>
          <a:bodyPr/>
          <a:lstStyle/>
          <a:p>
            <a:pPr indent="0" eaLnBrk="1" hangingPunct="1"/>
            <a:r>
              <a:rPr lang="en-US" sz="4200" b="0" dirty="0" smtClean="0"/>
              <a:t/>
            </a:r>
            <a:br>
              <a:rPr lang="en-US" sz="4200" b="0" dirty="0" smtClean="0"/>
            </a:br>
            <a:r>
              <a:rPr lang="en-US" sz="4200" b="0" dirty="0" smtClean="0"/>
              <a:t> </a:t>
            </a:r>
            <a:br>
              <a:rPr lang="en-US" sz="4200" b="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600" dirty="0" smtClean="0"/>
          </a:p>
        </p:txBody>
      </p:sp>
      <p:pic>
        <p:nvPicPr>
          <p:cNvPr id="16387" name="Picture 19" descr="Win-Final-H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063" y="746125"/>
            <a:ext cx="3987800" cy="1500188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388" name="Text Box 27"/>
          <p:cNvSpPr txBox="1">
            <a:spLocks noChangeArrowheads="1"/>
          </p:cNvSpPr>
          <p:nvPr/>
        </p:nvSpPr>
        <p:spPr bwMode="auto">
          <a:xfrm>
            <a:off x="590550" y="2774950"/>
            <a:ext cx="78708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FF00"/>
                </a:solidFill>
                <a:latin typeface="Lucida Sans" pitchFamily="-72" charset="0"/>
              </a:rPr>
              <a:t>Incentives </a:t>
            </a:r>
            <a:r>
              <a:rPr lang="en-US" sz="4800" b="1" i="1" dirty="0">
                <a:solidFill>
                  <a:srgbClr val="FFFF00"/>
                </a:solidFill>
                <a:latin typeface="Lucida Sans" pitchFamily="-72" charset="0"/>
              </a:rPr>
              <a:t>to Wellness</a:t>
            </a:r>
          </a:p>
          <a:p>
            <a:pPr algn="ctr"/>
            <a:endParaRPr lang="en-US" sz="4400" i="1" dirty="0">
              <a:solidFill>
                <a:srgbClr val="FFFF00"/>
              </a:solidFill>
              <a:latin typeface="Lucida Sans" pitchFamily="-7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4C5476-FD6A-4DC9-B917-AC2F5F54A642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10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Interventions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Person-centered wellness planning with professional health navigators, who are trained in </a:t>
            </a:r>
            <a:r>
              <a:rPr lang="en-US" sz="2400" b="1" dirty="0" smtClean="0"/>
              <a:t>Motivational Interviewing</a:t>
            </a:r>
            <a:r>
              <a:rPr lang="en-US" sz="2400" dirty="0" smtClean="0"/>
              <a:t> (MI) techniques.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Wellness Recovery Action Planning  training (WRAP) to enable participants with more severe mental illnesses to take full advantage of wellness planning. 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Flexible wellness account to support specific health goals defined by the participant in the individual wellness plan. ($1150 / yr., administered through the navigator)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3C747B-66EF-410B-8349-3DF22BC4F7C1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11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Flexible Accounts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092200"/>
            <a:ext cx="8229600" cy="4195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Arkansas Cash and Counseling program: people less likely to fall, have respiratory infections, develop bed sores, or spend a night in hospital or a nursing home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New Jersey Cash and Counseling program:  equally successful for people with SMI as for other people  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Florida Self-Directed Care (SDC) program evaluation found that, in the year after entry, people with psychiatric disabilities showed significant increases in # days living in the community and significantly better global functioning compared to the year prior.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Texas Self-Directed Care RCT </a:t>
            </a:r>
            <a:r>
              <a:rPr lang="en-US" sz="2200" dirty="0" smtClean="0"/>
              <a:t>- </a:t>
            </a:r>
            <a:r>
              <a:rPr lang="en-US" sz="2400" dirty="0" smtClean="0"/>
              <a:t>achieved superior client outcomes for no greater service delivery expenditures than those in the traditional services. </a:t>
            </a:r>
            <a:r>
              <a:rPr lang="en-US" sz="2200" dirty="0" smtClean="0"/>
              <a:t>One of the largest expenditure categories was related to health &amp; wellnes</a:t>
            </a:r>
            <a:r>
              <a:rPr lang="en-US" sz="2400" dirty="0" smtClean="0"/>
              <a:t>s.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E57882-DD82-443C-B5A2-E8C9F3418C89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12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Purchases: Examples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602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Devices that promote wellness goals (e.g., digital scale, BP monitor, mobile device and / or app for physical activity, etc.)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Transportation to wellness activities (e.g., support groups, gym, etc.)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Subscriptions or memberships to promote wellness (e.g., YMCA, fitness magazine)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Behavioral Interventions not currently covered by STAR+PLUS (e.g., relaxation, visualization, etc.)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Individual wellness education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Family-based Wellness Training and Interventions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Nutritional or Medical Food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Other items approved by the Harris Project Manager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WIN Design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2D9AE3-C14F-4700-96DB-3F62DB81CFE3}" type="slidenum">
              <a:rPr lang="en-US" smtClean="0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13</a:t>
            </a:fld>
            <a:endParaRPr lang="en-US" dirty="0" smtClean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8450" y="1222375"/>
            <a:ext cx="2667000" cy="5365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Baseline and Yearly Assessments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9650" y="2822575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Comparison</a:t>
            </a:r>
          </a:p>
          <a:p>
            <a:pPr algn="ctr">
              <a:defRPr/>
            </a:pPr>
            <a:r>
              <a:rPr lang="en-US" sz="1800" dirty="0"/>
              <a:t>Group (n=404)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71850" y="2822575"/>
            <a:ext cx="1752600" cy="608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Control Group</a:t>
            </a:r>
          </a:p>
          <a:p>
            <a:pPr algn="ctr">
              <a:defRPr/>
            </a:pPr>
            <a:r>
              <a:rPr lang="en-US" sz="1800" dirty="0"/>
              <a:t>(n=629)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76850" y="2822575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Intervention Group (n=630)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3050" y="3889375"/>
            <a:ext cx="1600200" cy="11985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Quarterly requests for current contact information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90900" y="3889375"/>
            <a:ext cx="1504950" cy="9318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Monthly requests for contact information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92725" y="3906838"/>
            <a:ext cx="1676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Monthly Phone Appointment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34213" y="3898900"/>
            <a:ext cx="1704975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Quarterly In-Person Appointment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54850" y="3405188"/>
            <a:ext cx="254000" cy="425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19738" y="5307013"/>
            <a:ext cx="131445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Review health goals, purchase requests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15200" y="5307013"/>
            <a:ext cx="1314450" cy="11128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Review health goals, purchase requests, BP, weight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143250" y="1758950"/>
            <a:ext cx="2133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HRA, cognitive, demographic</a:t>
            </a:r>
          </a:p>
        </p:txBody>
      </p:sp>
      <p:grpSp>
        <p:nvGrpSpPr>
          <p:cNvPr id="21519" name="Group 50"/>
          <p:cNvGrpSpPr>
            <a:grpSpLocks/>
          </p:cNvGrpSpPr>
          <p:nvPr/>
        </p:nvGrpSpPr>
        <p:grpSpPr bwMode="auto">
          <a:xfrm>
            <a:off x="1181100" y="5739094"/>
            <a:ext cx="2090738" cy="625475"/>
            <a:chOff x="6781800" y="1127156"/>
            <a:chExt cx="2090407" cy="625444"/>
          </a:xfrm>
        </p:grpSpPr>
        <p:sp>
          <p:nvSpPr>
            <p:cNvPr id="45" name="Rounded Rectangle 44"/>
            <p:cNvSpPr/>
            <p:nvPr/>
          </p:nvSpPr>
          <p:spPr>
            <a:xfrm>
              <a:off x="6973858" y="1427178"/>
              <a:ext cx="326973" cy="19049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967509" y="1206527"/>
              <a:ext cx="326973" cy="19049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21531" name="TextBox 47"/>
            <p:cNvSpPr txBox="1">
              <a:spLocks noChangeArrowheads="1"/>
            </p:cNvSpPr>
            <p:nvPr/>
          </p:nvSpPr>
          <p:spPr bwMode="auto">
            <a:xfrm>
              <a:off x="7272260" y="1127156"/>
              <a:ext cx="1599947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Assessment</a:t>
              </a:r>
            </a:p>
          </p:txBody>
        </p:sp>
        <p:sp>
          <p:nvSpPr>
            <p:cNvPr id="21532" name="TextBox 48"/>
            <p:cNvSpPr txBox="1">
              <a:spLocks noChangeArrowheads="1"/>
            </p:cNvSpPr>
            <p:nvPr/>
          </p:nvSpPr>
          <p:spPr bwMode="auto">
            <a:xfrm>
              <a:off x="7272260" y="1355745"/>
              <a:ext cx="1599947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Data Collected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781800" y="1127156"/>
              <a:ext cx="1980886" cy="625444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4127500" y="3429855"/>
            <a:ext cx="0" cy="426116"/>
          </a:xfrm>
          <a:prstGeom prst="straightConnector1">
            <a:avLst/>
          </a:prstGeom>
          <a:ln w="285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990850" y="3430588"/>
            <a:ext cx="457200" cy="471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235575" y="2359025"/>
            <a:ext cx="228600" cy="355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067050" y="2368550"/>
            <a:ext cx="152400" cy="409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21163" y="2368550"/>
            <a:ext cx="0" cy="3365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62188" y="3429855"/>
            <a:ext cx="0" cy="426116"/>
          </a:xfrm>
          <a:prstGeom prst="straightConnector1">
            <a:avLst/>
          </a:prstGeom>
          <a:ln w="285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999163" y="3432873"/>
            <a:ext cx="0" cy="426116"/>
          </a:xfrm>
          <a:prstGeom prst="straightConnector1">
            <a:avLst/>
          </a:prstGeom>
          <a:ln w="285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999163" y="4821448"/>
            <a:ext cx="0" cy="426116"/>
          </a:xfrm>
          <a:prstGeom prst="straightConnector1">
            <a:avLst/>
          </a:prstGeom>
          <a:ln w="285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827963" y="4812960"/>
            <a:ext cx="0" cy="426116"/>
          </a:xfrm>
          <a:prstGeom prst="straightConnector1">
            <a:avLst/>
          </a:prstGeom>
          <a:ln w="285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7ECCB3-771D-4E22-8A70-289D5A0A86A6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14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Navigators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260475"/>
            <a:ext cx="8229600" cy="36877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Work for the Medicaid HMO, part of team</a:t>
            </a:r>
          </a:p>
          <a:p>
            <a:pPr>
              <a:defRPr/>
            </a:pPr>
            <a:r>
              <a:rPr lang="en-US" sz="2800" dirty="0"/>
              <a:t>Qualifications include empathy, style compatible with MI </a:t>
            </a:r>
            <a:r>
              <a:rPr lang="en-US" sz="2800" dirty="0" smtClean="0"/>
              <a:t>intervention</a:t>
            </a:r>
            <a:endParaRPr lang="en-US" sz="2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Extensive, on-going  MI training from nationally recognized experts 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WIN database and STAR+PLUS training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Average caseload of 60-70 intervention group  WIN participants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92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D34A2-1BEA-4CF9-B55B-03E12E3E37DA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15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233542"/>
            <a:ext cx="8229600" cy="3687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Participants are contacted  by phone once a month and seen at least quarterly face to face in community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Clinical management and health navigation tools on mobile devices (iPads). Two </a:t>
            </a:r>
            <a:r>
              <a:rPr lang="en-US" sz="2400" dirty="0"/>
              <a:t>linked software packages: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/>
              <a:t>Clinical Conductor</a:t>
            </a:r>
            <a:r>
              <a:rPr lang="en-US" sz="1900" dirty="0"/>
              <a:t> to track and manage caseload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/>
              <a:t>WIN Portal</a:t>
            </a:r>
            <a:r>
              <a:rPr lang="en-US" sz="1900" dirty="0"/>
              <a:t> to conduct intake assessments, identify resources, set goals and strategies, monthly follow-up and annual reviews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Debit Card Services Through Bank of America overseen by University of Florida team</a:t>
            </a:r>
          </a:p>
        </p:txBody>
      </p:sp>
    </p:spTree>
    <p:extLst>
      <p:ext uri="{BB962C8B-B14F-4D97-AF65-F5344CB8AC3E}">
        <p14:creationId xmlns:p14="http://schemas.microsoft.com/office/powerpoint/2010/main" val="209145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A series of questions about health risks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“Do you now smoke cigarettes every day, some days, or not at all?”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dirty="0">
                <a:ea typeface="+mn-ea"/>
                <a:cs typeface="+mn-cs"/>
              </a:rPr>
              <a:t>Answers to certain questions will trigger a health risk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9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a typeface="+mn-ea"/>
                <a:cs typeface="+mn-cs"/>
              </a:rPr>
              <a:t>Additional questions for data collection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Demographic information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Cognitive </a:t>
            </a:r>
            <a:r>
              <a:rPr lang="en-US" sz="1800" dirty="0" smtClean="0"/>
              <a:t>measures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At </a:t>
            </a:r>
            <a:r>
              <a:rPr lang="en-US" sz="2400" dirty="0">
                <a:ea typeface="+mn-ea"/>
                <a:cs typeface="+mn-cs"/>
              </a:rPr>
              <a:t>the end of the survey, a list of Health Risks </a:t>
            </a:r>
            <a:r>
              <a:rPr lang="en-US" sz="2400" dirty="0" smtClean="0">
                <a:ea typeface="+mn-ea"/>
                <a:cs typeface="+mn-cs"/>
              </a:rPr>
              <a:t>appears. </a:t>
            </a:r>
            <a:r>
              <a:rPr lang="en-US" sz="2400" dirty="0">
                <a:ea typeface="+mn-ea"/>
                <a:cs typeface="+mn-cs"/>
              </a:rPr>
              <a:t>These provide the basis for the goal setting process</a:t>
            </a:r>
            <a:r>
              <a:rPr lang="en-US" sz="2400" dirty="0" smtClean="0">
                <a:ea typeface="+mn-ea"/>
                <a:cs typeface="+mn-cs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Participants articulate wellness goals in their own words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Goals are reviewed and updated regularly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900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8B98DD-A51D-4C7C-8A56-A0271BB74A51}" type="slidenum">
              <a:rPr lang="en-US" smtClean="0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16</a:t>
            </a:fld>
            <a:endParaRPr lang="en-US" dirty="0" smtClean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48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255AEC-8544-48E8-A744-4535CAA6C295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17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Supports WIN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190625"/>
            <a:ext cx="8229600" cy="4716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Two linked software packages: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 smtClean="0"/>
              <a:t>Clinical Conductor</a:t>
            </a:r>
            <a:r>
              <a:rPr lang="en-US" sz="1900" dirty="0" smtClean="0"/>
              <a:t> to track and manage caseload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i="1" dirty="0" smtClean="0"/>
              <a:t>WIN Portal</a:t>
            </a:r>
            <a:r>
              <a:rPr lang="en-US" sz="1900" dirty="0" smtClean="0"/>
              <a:t> to conduct intake assessments, identify resources, set goals and strategies, monthly follow-up and annual reviews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Navigator signs in to the WIN Portal on iPad</a:t>
            </a: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Gives second iPad to participants to complete consent form and intake assessment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344488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19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359A27-A4B8-442E-AC60-56EA5DCDC2BB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18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101725"/>
            <a:ext cx="8394700" cy="5275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Development and achievement of personal health goals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health as measured by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Changes in blood pressure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Changes in weight and BMI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HbA1c control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Improved health care use (e.g., reduced potentially preventable inpatient admissions, readmissions, and emergency dept. visits)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Better adherence to treatment such 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Initiation and maintenance of treatment for alcohol 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Initiation and maintenance of treatment for depression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Appropriate use of asthma medications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Comprehensive diabetes care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/ Methods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participant surveys</a:t>
            </a:r>
          </a:p>
          <a:p>
            <a:r>
              <a:rPr lang="en-US" dirty="0" smtClean="0"/>
              <a:t>Medical record review</a:t>
            </a:r>
          </a:p>
          <a:p>
            <a:r>
              <a:rPr lang="en-US" dirty="0" smtClean="0"/>
              <a:t>Review of medical claims/encounters</a:t>
            </a:r>
          </a:p>
          <a:p>
            <a:r>
              <a:rPr lang="en-US" dirty="0" smtClean="0"/>
              <a:t>Navigator collected health metrics</a:t>
            </a:r>
          </a:p>
          <a:p>
            <a:r>
              <a:rPr lang="en-US" dirty="0" smtClean="0"/>
              <a:t>Cognitive assessments</a:t>
            </a:r>
          </a:p>
          <a:p>
            <a:r>
              <a:rPr lang="en-US" dirty="0" smtClean="0"/>
              <a:t>Assessment and wellness plan data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FC245F-1E66-452A-8747-865ADC2418E8}" type="slidenum">
              <a:rPr lang="en-US" smtClean="0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19</a:t>
            </a:fld>
            <a:endParaRPr lang="en-US" dirty="0" smtClean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8435D1-B968-43A8-856E-97F30E512A58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9D35F34B-0C3A-4F41-BAF8-5E4FBEBD352B}" type="slidenum">
              <a:rPr lang="en-US" sz="100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865BBC4E-0064-4CE8-B4C7-740E37421941}" type="slidenum">
              <a:rPr lang="en-US" sz="100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2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C919896D-07D1-47CA-B9B6-EF970E1A4034}" type="slidenum">
              <a:rPr lang="en-US" sz="100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3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4A7A4591-834B-41B4-BF18-9B591A0B5460}" type="slidenum">
              <a:rPr lang="en-US" sz="100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What is MIPCD?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868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Medicaid Incentives for Prevention of Chronic Disease                  (Sec 4108 ACA)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Competitive five year federal grant opportunity from Centers for Medicare and Medicaid Services (CMS). No state match required.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Funds demonstration projects that use evidence-based incentives to help Medicaid clients adopt healthy behaviors, improve outcomes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Projects must address at least </a:t>
            </a:r>
            <a:r>
              <a:rPr lang="en-US" sz="2000" u="sng" dirty="0"/>
              <a:t>one</a:t>
            </a:r>
            <a:r>
              <a:rPr lang="en-US" sz="2000" dirty="0"/>
              <a:t> of the following goals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tobacco cessation,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controlling or reducing weight,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lowering cholesterol,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lowering blood pressure, or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avoiding onset of diabetes or improving management of diabetes.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974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71731"/>
            <a:ext cx="8229600" cy="3687763"/>
          </a:xfrm>
        </p:spPr>
        <p:txBody>
          <a:bodyPr/>
          <a:lstStyle/>
          <a:p>
            <a:r>
              <a:rPr lang="en-US" sz="2800" dirty="0" smtClean="0"/>
              <a:t>Mean </a:t>
            </a:r>
            <a:r>
              <a:rPr lang="en-US" sz="2800" dirty="0"/>
              <a:t>age </a:t>
            </a:r>
            <a:r>
              <a:rPr lang="en-US" sz="2800" dirty="0" smtClean="0"/>
              <a:t>44, 62% Female</a:t>
            </a:r>
          </a:p>
          <a:p>
            <a:r>
              <a:rPr lang="en-US" sz="2800" dirty="0" smtClean="0"/>
              <a:t>About two thirds have SMI </a:t>
            </a:r>
            <a:r>
              <a:rPr lang="en-US" sz="2400" dirty="0" smtClean="0"/>
              <a:t>(alone or in combination with physical and other behavioral health problems)</a:t>
            </a:r>
          </a:p>
          <a:p>
            <a:r>
              <a:rPr lang="en-US" sz="2800" dirty="0" smtClean="0"/>
              <a:t>43% non-Hispanic Black; 21% Hispanic, 35% non-Hispanic White</a:t>
            </a:r>
          </a:p>
          <a:p>
            <a:r>
              <a:rPr lang="en-US" sz="2800" dirty="0" smtClean="0"/>
              <a:t>77% divorced, never married or separated</a:t>
            </a:r>
          </a:p>
          <a:p>
            <a:r>
              <a:rPr lang="en-US" sz="2800" u="sng" dirty="0"/>
              <a:t>Over </a:t>
            </a:r>
            <a:r>
              <a:rPr lang="en-US" sz="2800" b="1" u="sng" dirty="0"/>
              <a:t>70 percent </a:t>
            </a:r>
            <a:r>
              <a:rPr lang="en-US" sz="2800" dirty="0" smtClean="0"/>
              <a:t>in </a:t>
            </a:r>
            <a:r>
              <a:rPr lang="en-US" sz="2800" dirty="0"/>
              <a:t>the severe chronic clinical risk category</a:t>
            </a:r>
          </a:p>
          <a:p>
            <a:r>
              <a:rPr lang="en-US" sz="2800" dirty="0"/>
              <a:t>Significant % have cognitive impairment (testing in bottom half to bottom quartile) 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55C5A-EABF-4F83-A0C0-19E6E335D6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0" y="152215"/>
            <a:ext cx="2658343" cy="20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89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Major Goals selected by WIN participants</a:t>
            </a:r>
            <a:endParaRPr lang="en-US" dirty="0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38150" y="1258888"/>
            <a:ext cx="8229600" cy="4011612"/>
          </a:xfrm>
        </p:spPr>
        <p:txBody>
          <a:bodyPr/>
          <a:lstStyle/>
          <a:p>
            <a:r>
              <a:rPr lang="en-US" sz="2000" dirty="0" smtClean="0"/>
              <a:t>Weight loss – 70% of participants reported needing to lose weight</a:t>
            </a:r>
          </a:p>
          <a:p>
            <a:pPr lvl="1">
              <a:buFont typeface="Wingdings" pitchFamily="-72" charset="2"/>
              <a:buChar char="Ø"/>
            </a:pPr>
            <a:r>
              <a:rPr lang="en-US" sz="2000" dirty="0" smtClean="0"/>
              <a:t>75% of this group reports making progress toward their weight loss goal</a:t>
            </a:r>
          </a:p>
          <a:p>
            <a:r>
              <a:rPr lang="en-US" sz="2000" dirty="0" smtClean="0"/>
              <a:t>Eating habits – over 70% of participants report the need to limit fast food intake</a:t>
            </a:r>
          </a:p>
          <a:p>
            <a:pPr lvl="1">
              <a:buFont typeface="Wingdings" pitchFamily="-72" charset="2"/>
              <a:buChar char="Ø"/>
            </a:pPr>
            <a:r>
              <a:rPr lang="en-US" sz="2000" dirty="0" smtClean="0"/>
              <a:t>91% of this group reports making progress toward their goal of better eating habits</a:t>
            </a:r>
          </a:p>
          <a:p>
            <a:r>
              <a:rPr lang="en-US" sz="2000" dirty="0" smtClean="0"/>
              <a:t>Sedentary – nearly 50% of participants report no participation in physical activities</a:t>
            </a:r>
          </a:p>
          <a:p>
            <a:pPr lvl="1">
              <a:buFont typeface="Wingdings" pitchFamily="-72" charset="2"/>
              <a:buChar char="Ø"/>
            </a:pPr>
            <a:r>
              <a:rPr lang="en-US" sz="2000" dirty="0" smtClean="0"/>
              <a:t>67% of this group reports making progress toward their goal of being less sedentary</a:t>
            </a:r>
          </a:p>
          <a:p>
            <a:pPr>
              <a:buFontTx/>
              <a:buNone/>
            </a:pPr>
            <a:endParaRPr lang="en-US" sz="1100" dirty="0" smtClean="0"/>
          </a:p>
          <a:p>
            <a:pPr algn="ctr">
              <a:buFontTx/>
              <a:buNone/>
            </a:pPr>
            <a:r>
              <a:rPr lang="en-US" sz="2400" dirty="0" smtClean="0"/>
              <a:t>Upcoming annual surveys, medical record review, and review of medical claims will provide  comparative data to analyze goal progress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A6662F-646C-4502-A30C-D6BD3BEF6933}" type="slidenum">
              <a:rPr lang="en-US" smtClean="0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21</a:t>
            </a:fld>
            <a:endParaRPr lang="en-US" dirty="0" smtClean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33800" y="2057400"/>
            <a:ext cx="5257800" cy="4267200"/>
            <a:chOff x="3733800" y="2057400"/>
            <a:chExt cx="5257800" cy="4267200"/>
          </a:xfrm>
        </p:grpSpPr>
        <p:sp>
          <p:nvSpPr>
            <p:cNvPr id="4" name="Rounded Rectangle 3"/>
            <p:cNvSpPr/>
            <p:nvPr/>
          </p:nvSpPr>
          <p:spPr>
            <a:xfrm>
              <a:off x="3733800" y="2057400"/>
              <a:ext cx="5257800" cy="4267200"/>
            </a:xfrm>
            <a:prstGeom prst="roundRect">
              <a:avLst/>
            </a:prstGeom>
            <a:solidFill>
              <a:schemeClr val="bg1"/>
            </a:solidFill>
            <a:ln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2" t="8292" r="12026" b="5243"/>
            <a:stretch/>
          </p:blipFill>
          <p:spPr bwMode="auto">
            <a:xfrm>
              <a:off x="4272242" y="2373846"/>
              <a:ext cx="4566958" cy="3492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26200" y="4564260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10%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2353" y="5797344"/>
              <a:ext cx="1087371" cy="52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Under-weight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9760" y="5794700"/>
              <a:ext cx="869897" cy="3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Normal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7164" y="5765483"/>
              <a:ext cx="942388" cy="52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Over-weight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96612" y="5790746"/>
              <a:ext cx="942388" cy="3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Obese 1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5790746"/>
              <a:ext cx="942388" cy="3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Obese 2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96813" y="5791200"/>
              <a:ext cx="942388" cy="3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Obese 3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1081" y="5124831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5%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26200" y="3443119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20%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6200" y="4003689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15%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6200" y="2321978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30%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6200" y="2882550"/>
              <a:ext cx="512320" cy="2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25%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 Portal Data</a:t>
            </a:r>
            <a:br>
              <a:rPr lang="en-US" dirty="0" smtClean="0"/>
            </a:br>
            <a:r>
              <a:rPr lang="en-US" dirty="0" smtClean="0"/>
              <a:t>BMI Classification</a:t>
            </a:r>
            <a:endParaRPr lang="en-US" dirty="0"/>
          </a:p>
        </p:txBody>
      </p:sp>
      <p:graphicFrame>
        <p:nvGraphicFramePr>
          <p:cNvPr id="4096" name="Table 40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11265"/>
              </p:ext>
            </p:extLst>
          </p:nvPr>
        </p:nvGraphicFramePr>
        <p:xfrm>
          <a:off x="304800" y="1968380"/>
          <a:ext cx="33528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6003"/>
                <a:gridCol w="15767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 Values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Under weight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&lt;18.50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Normal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18.50 – 24.99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Overweight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 – 29.99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Obese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 – 34.99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Obese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 – 39.99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Obese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&gt; 40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53200" y="2133600"/>
            <a:ext cx="1393360" cy="654258"/>
            <a:chOff x="6150440" y="1403142"/>
            <a:chExt cx="1393360" cy="654258"/>
          </a:xfrm>
        </p:grpSpPr>
        <p:sp>
          <p:nvSpPr>
            <p:cNvPr id="3" name="Rounded Rectangle 2"/>
            <p:cNvSpPr/>
            <p:nvPr/>
          </p:nvSpPr>
          <p:spPr>
            <a:xfrm>
              <a:off x="6150440" y="1403142"/>
              <a:ext cx="1393360" cy="6542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248399" y="1447800"/>
              <a:ext cx="1295401" cy="581799"/>
              <a:chOff x="6622087" y="2090652"/>
              <a:chExt cx="1595460" cy="64526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622087" y="2482382"/>
                <a:ext cx="304800" cy="228600"/>
              </a:xfrm>
              <a:prstGeom prst="roundRect">
                <a:avLst/>
              </a:prstGeom>
              <a:solidFill>
                <a:srgbClr val="336600">
                  <a:alpha val="34000"/>
                </a:srgb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622087" y="2144331"/>
                <a:ext cx="304800" cy="228600"/>
              </a:xfrm>
              <a:prstGeom prst="roundRect">
                <a:avLst/>
              </a:prstGeom>
              <a:solidFill>
                <a:srgbClr val="336600">
                  <a:alpha val="75000"/>
                </a:srgb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809787" y="2090652"/>
                <a:ext cx="1407760" cy="30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Intervention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75345" y="2428703"/>
                <a:ext cx="972949" cy="30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Control</a:t>
                </a:r>
                <a:endParaRPr lang="en-US" sz="1200" dirty="0"/>
              </a:p>
            </p:txBody>
          </p:sp>
        </p:grpSp>
      </p:grpSp>
      <p:sp>
        <p:nvSpPr>
          <p:cNvPr id="9" name="Rounded Rectangle 8"/>
          <p:cNvSpPr/>
          <p:nvPr/>
        </p:nvSpPr>
        <p:spPr>
          <a:xfrm>
            <a:off x="6477000" y="2882550"/>
            <a:ext cx="2514600" cy="32896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83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C83BC-31E2-4B54-827A-3DB06D09DC3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http://www.medicine-in-motion.com/Files/Documents/wt%20loss%20benefits%20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05" y="118968"/>
            <a:ext cx="6095254" cy="66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929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Wellness account spending by wellness goal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543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3F700-82FD-4B5A-A062-19E489C183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br>
              <a:rPr lang="en-US" dirty="0" smtClean="0"/>
            </a:br>
            <a:r>
              <a:rPr lang="en-US" sz="2800" dirty="0" smtClean="0"/>
              <a:t>Intervention Reported Relative to Control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Significant:</a:t>
            </a:r>
          </a:p>
          <a:p>
            <a:r>
              <a:rPr lang="en-US" sz="2800" dirty="0" smtClean="0"/>
              <a:t>Decline in use of tobacco products</a:t>
            </a:r>
          </a:p>
          <a:p>
            <a:r>
              <a:rPr lang="en-US" sz="2800" dirty="0" smtClean="0"/>
              <a:t>Improvement in reported mental status, lowered health risk due to improved mental status</a:t>
            </a:r>
          </a:p>
          <a:p>
            <a:r>
              <a:rPr lang="en-US" sz="2800" dirty="0" smtClean="0"/>
              <a:t>Lowered use of alcohol among those reporting serious issues at baseline</a:t>
            </a:r>
          </a:p>
          <a:p>
            <a:r>
              <a:rPr lang="en-US" sz="2800" dirty="0" smtClean="0"/>
              <a:t>Increased physical </a:t>
            </a:r>
            <a:r>
              <a:rPr lang="en-US" sz="2800" dirty="0"/>
              <a:t> </a:t>
            </a:r>
            <a:r>
              <a:rPr lang="en-US" sz="2800" dirty="0" smtClean="0"/>
              <a:t>activity</a:t>
            </a:r>
          </a:p>
          <a:p>
            <a:pPr marL="0" indent="0">
              <a:buNone/>
            </a:pPr>
            <a:r>
              <a:rPr lang="en-US" sz="2800" dirty="0" smtClean="0"/>
              <a:t>Too early to determine if project will impact health expenditures / utilization / biometrics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16E85-2086-4958-BCB7-AB95E00DF9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7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77283D-87CB-4E6C-89D4-3EB4CDB4C2C0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26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at baseline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Depression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Anxious, lonely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Emotional stress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“I don’t know why I’m even trying.” 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Obese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Chronic knee pain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High blood pressure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300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2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Year - Jean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Strategies:</a:t>
            </a:r>
          </a:p>
          <a:p>
            <a:r>
              <a:rPr lang="en-US" dirty="0"/>
              <a:t>P</a:t>
            </a:r>
            <a:r>
              <a:rPr lang="en-US" dirty="0" smtClean="0"/>
              <a:t>ositive motivation</a:t>
            </a:r>
          </a:p>
          <a:p>
            <a:r>
              <a:rPr lang="en-US" dirty="0" smtClean="0"/>
              <a:t>Healthy diet</a:t>
            </a:r>
          </a:p>
          <a:p>
            <a:r>
              <a:rPr lang="en-US" dirty="0" smtClean="0"/>
              <a:t>Exercise videos</a:t>
            </a:r>
          </a:p>
          <a:p>
            <a:r>
              <a:rPr lang="en-US" dirty="0" smtClean="0"/>
              <a:t>Crafting supplies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Weight loss -  30 lbs.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BMI Change (baseline: 30 /1 Year: 25)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No longer takes medication for knee pain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FBC647-F634-4F8F-9A19-F07C100F8CB6}" type="slidenum">
              <a:rPr lang="en-US" smtClean="0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27</a:t>
            </a:fld>
            <a:endParaRPr lang="en-US" dirty="0" smtClean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219" y="236483"/>
            <a:ext cx="3552547" cy="21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978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8DA571-E24D-4468-AE87-FF8521BBBAA4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28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166813"/>
            <a:ext cx="8229600" cy="3687762"/>
          </a:xfrm>
        </p:spPr>
        <p:txBody>
          <a:bodyPr/>
          <a:lstStyle/>
          <a:p>
            <a:r>
              <a:rPr lang="en-US" sz="2400" dirty="0" smtClean="0"/>
              <a:t>WIN Study continues through December 2015             Final Report to CMS, April 2016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SDC findings are informing plans for extension of the Dallas Pilot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Developing plans with Medicaid Office and stakeholders for a potential SDC Pilot in the state’s fully integrated managed care model.  Pilot  could implement in 2016.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73732" name="Rectangle 6"/>
          <p:cNvSpPr txBox="1">
            <a:spLocks noChangeArrowheads="1"/>
          </p:cNvSpPr>
          <p:nvPr/>
        </p:nvSpPr>
        <p:spPr bwMode="auto">
          <a:xfrm rot="-5400000">
            <a:off x="9698831" y="-1928019"/>
            <a:ext cx="9667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04BAB338-A70D-47D9-8D84-065B3FAB0702}" type="slidenum">
              <a:rPr lang="en-US" sz="1000">
                <a:solidFill>
                  <a:schemeClr val="bg1"/>
                </a:solidFill>
              </a:rPr>
              <a:pPr algn="ctr"/>
              <a:t>28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smallrgbiStock_000017193768X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7" y="0"/>
            <a:ext cx="1576552" cy="23630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9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WIN project is supported </a:t>
            </a:r>
            <a:r>
              <a:rPr lang="en-US" sz="1800" dirty="0"/>
              <a:t>by Funding Opportunity Number CMS-1B1-11-001 from the U.S Department of Health and Human Services, Centers for Medicare &amp; Medicaid Services</a:t>
            </a:r>
            <a:r>
              <a:rPr lang="en-US" sz="1800" dirty="0" smtClean="0"/>
              <a:t>. The </a:t>
            </a:r>
            <a:r>
              <a:rPr lang="en-US" sz="1800" dirty="0"/>
              <a:t>contents provided are solely the responsibility of the authors and do not necessarily represent the official views of HHS or any of its agencies</a:t>
            </a:r>
            <a:r>
              <a:rPr lang="en-US" sz="1800" dirty="0" smtClean="0"/>
              <a:t>. 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SDC project data derived from analysis performed by the University of Illinois at Chicago, Judith Cook, PhD, Principle Investigator</a:t>
            </a:r>
            <a:r>
              <a:rPr lang="en-US" sz="1800" dirty="0" smtClean="0"/>
              <a:t>. </a:t>
            </a:r>
            <a:r>
              <a:rPr lang="en-US" sz="1800" dirty="0"/>
              <a:t> </a:t>
            </a:r>
            <a:r>
              <a:rPr lang="en-US" sz="1800" dirty="0" smtClean="0"/>
              <a:t>Investigation funded </a:t>
            </a:r>
            <a:r>
              <a:rPr lang="en-US" sz="1800" dirty="0"/>
              <a:t>by NIDRR &amp; SAMHSA, No. H133B100028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WIN project data derived from analysis performed by the University of Florida, Gainesville</a:t>
            </a:r>
            <a:r>
              <a:rPr lang="en-US" sz="1800" dirty="0"/>
              <a:t>,</a:t>
            </a:r>
            <a:r>
              <a:rPr lang="en-US" sz="1800" dirty="0" smtClean="0"/>
              <a:t>  Elizabeth Shenkman PhD, Principle Investigator.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16E85-2086-4958-BCB7-AB95E00DF9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8435D1-B968-43A8-856E-97F30E512A58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9D35F34B-0C3A-4F41-BAF8-5E4FBEBD352B}" type="slidenum">
              <a:rPr lang="en-US" sz="1000">
                <a:solidFill>
                  <a:schemeClr val="bg1"/>
                </a:solidFill>
              </a:rPr>
              <a:pPr algn="ct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865BBC4E-0064-4CE8-B4C7-740E37421941}" type="slidenum">
              <a:rPr lang="en-US" sz="1000">
                <a:solidFill>
                  <a:schemeClr val="bg1"/>
                </a:solidFill>
              </a:rPr>
              <a:pPr algn="ct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2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C919896D-07D1-47CA-B9B6-EF970E1A4034}" type="slidenum">
              <a:rPr lang="en-US" sz="1000">
                <a:solidFill>
                  <a:schemeClr val="bg1"/>
                </a:solidFill>
              </a:rPr>
              <a:pPr algn="ct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3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4A7A4591-834B-41B4-BF18-9B591A0B5460}" type="slidenum">
              <a:rPr lang="en-US" sz="1000">
                <a:solidFill>
                  <a:schemeClr val="bg1"/>
                </a:solidFill>
              </a:rPr>
              <a:pPr algn="ct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MIPCD State Projects</a:t>
            </a:r>
            <a:br>
              <a:rPr lang="en-US" sz="4800" dirty="0" smtClean="0"/>
            </a:br>
            <a:endParaRPr lang="en-US" sz="4800" dirty="0" smtClean="0"/>
          </a:p>
        </p:txBody>
      </p:sp>
      <p:graphicFrame>
        <p:nvGraphicFramePr>
          <p:cNvPr id="9" name="Group 1112"/>
          <p:cNvGraphicFramePr>
            <a:graphicFrameLocks noGrp="1"/>
          </p:cNvGraphicFramePr>
          <p:nvPr>
            <p:ph idx="4294967295"/>
          </p:nvPr>
        </p:nvGraphicFramePr>
        <p:xfrm>
          <a:off x="438150" y="1470025"/>
          <a:ext cx="8229600" cy="4724400"/>
        </p:xfrm>
        <a:graphic>
          <a:graphicData uri="http://schemas.openxmlformats.org/drawingml/2006/table">
            <a:tbl>
              <a:tblPr/>
              <a:tblGrid>
                <a:gridCol w="919163"/>
                <a:gridCol w="1416050"/>
                <a:gridCol w="1052512"/>
                <a:gridCol w="1760538"/>
                <a:gridCol w="1377950"/>
                <a:gridCol w="1703387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TOBACCO CESSATION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LOWERING CHOLESTEROL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LOWERING 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DIABETES MANAGEMENT OR PREVENTION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HI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WI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Wellness Incentives and Navigation (WIN)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3F700-82FD-4B5A-A062-19E489C183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3" y="2585212"/>
            <a:ext cx="5324969" cy="41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5" y="1447500"/>
            <a:ext cx="4944461" cy="38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970" y="6337056"/>
            <a:ext cx="1425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Stoner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26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8435D1-B968-43A8-856E-97F30E512A58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5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9D35F34B-0C3A-4F41-BAF8-5E4FBEBD352B}" type="slidenum">
              <a:rPr lang="en-US" sz="1000">
                <a:solidFill>
                  <a:schemeClr val="bg1"/>
                </a:solidFill>
              </a:rPr>
              <a:pPr algn="ctr"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865BBC4E-0064-4CE8-B4C7-740E37421941}" type="slidenum">
              <a:rPr lang="en-US" sz="1000">
                <a:solidFill>
                  <a:schemeClr val="bg1"/>
                </a:solidFill>
              </a:rPr>
              <a:pPr algn="ctr"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2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C919896D-07D1-47CA-B9B6-EF970E1A4034}" type="slidenum">
              <a:rPr lang="en-US" sz="1000">
                <a:solidFill>
                  <a:schemeClr val="bg1"/>
                </a:solidFill>
              </a:rPr>
              <a:pPr algn="ctr"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3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4A7A4591-834B-41B4-BF18-9B591A0B5460}" type="slidenum">
              <a:rPr lang="en-US" sz="1000">
                <a:solidFill>
                  <a:schemeClr val="bg1"/>
                </a:solidFill>
              </a:rPr>
              <a:pPr algn="ctr"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What is WIN?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868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Wellness Incentives and Navigation (WIN) –  Texas’ MIPCD Project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$9.9 million grant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Medicaid &amp; State Health Services partnership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Project imbedded in </a:t>
            </a:r>
            <a:r>
              <a:rPr lang="en-US" sz="2800" dirty="0" smtClean="0"/>
              <a:t>Medicaid </a:t>
            </a:r>
            <a:r>
              <a:rPr lang="en-US" sz="2800" dirty="0"/>
              <a:t>delivery system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Randomized Controlled Trial in Harris Service Delivery Area for Medicaid Managed Care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Over 1,600 participants in intervention, control and comparison groups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10" name="Picture 4" descr="Navig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025" y="242888"/>
            <a:ext cx="939800" cy="11128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8435D1-B968-43A8-856E-97F30E512A58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9D35F34B-0C3A-4F41-BAF8-5E4FBEBD352B}" type="slidenum">
              <a:rPr lang="en-US" sz="1000">
                <a:solidFill>
                  <a:schemeClr val="bg1"/>
                </a:solidFill>
              </a:rPr>
              <a:pPr algn="ctr"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865BBC4E-0064-4CE8-B4C7-740E37421941}" type="slidenum">
              <a:rPr lang="en-US" sz="1000">
                <a:solidFill>
                  <a:schemeClr val="bg1"/>
                </a:solidFill>
              </a:rPr>
              <a:pPr algn="ctr"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2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C919896D-07D1-47CA-B9B6-EF970E1A4034}" type="slidenum">
              <a:rPr lang="en-US" sz="1000">
                <a:solidFill>
                  <a:schemeClr val="bg1"/>
                </a:solidFill>
              </a:rPr>
              <a:pPr algn="ctr"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3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4A7A4591-834B-41B4-BF18-9B591A0B5460}" type="slidenum">
              <a:rPr lang="en-US" sz="1000">
                <a:solidFill>
                  <a:schemeClr val="bg1"/>
                </a:solidFill>
              </a:rPr>
              <a:pPr algn="ctr"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Target Population 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868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Medicaid Managed Care (STAR+PLUS) members, ages 21 – 55 who: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 smtClean="0"/>
              <a:t>Live in the </a:t>
            </a:r>
            <a:r>
              <a:rPr lang="en-US" sz="2800" b="1" dirty="0" smtClean="0"/>
              <a:t>Harris service delivery area</a:t>
            </a:r>
            <a:r>
              <a:rPr lang="en-US" sz="2800" dirty="0" smtClean="0"/>
              <a:t> (Harris, Austin, Waller, Fort Bend, Montgomery, Wharton, Brazoria, Galveston and Matagorda Counties)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 smtClean="0"/>
              <a:t>Are not receiving Medicare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 smtClean="0"/>
              <a:t>Have either – </a:t>
            </a:r>
          </a:p>
          <a:p>
            <a:pPr marL="1143000" lvl="2" indent="-22860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serious mental illness,  OR </a:t>
            </a:r>
          </a:p>
          <a:p>
            <a:pPr marL="1143000" lvl="2" indent="-22860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behavioral + chronic health conditions</a:t>
            </a:r>
          </a:p>
        </p:txBody>
      </p:sp>
      <p:pic>
        <p:nvPicPr>
          <p:cNvPr id="22536" name="Picture 131" descr="hous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788" y="0"/>
            <a:ext cx="2208212" cy="1355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118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58A7BC-3110-4EF7-8E96-7BD4587E59D7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7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u="sng" dirty="0" smtClean="0"/>
              <a:t>Risk</a:t>
            </a:r>
            <a:r>
              <a:rPr lang="en-US" sz="2000" dirty="0" smtClean="0"/>
              <a:t> - People with behavioral health conditions are significantly more likely to suffer chronic physical disease, and to die at a younger age. (29 years earlier than other Texans.). </a:t>
            </a:r>
            <a:r>
              <a:rPr lang="en-US" sz="2000" dirty="0"/>
              <a:t>L</a:t>
            </a:r>
            <a:r>
              <a:rPr lang="en-US" sz="2000" dirty="0" smtClean="0"/>
              <a:t>eading </a:t>
            </a:r>
            <a:r>
              <a:rPr lang="en-US" sz="2000" dirty="0"/>
              <a:t>causes of death are </a:t>
            </a:r>
            <a:r>
              <a:rPr lang="en-US" sz="2000" dirty="0" smtClean="0"/>
              <a:t>heart </a:t>
            </a:r>
            <a:r>
              <a:rPr lang="en-US" sz="2000" dirty="0"/>
              <a:t>disease, cancer and lung disease.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u="sng" dirty="0" smtClean="0"/>
              <a:t>Cost</a:t>
            </a:r>
            <a:r>
              <a:rPr lang="en-US" sz="2000" dirty="0" smtClean="0"/>
              <a:t> – Behavioral health conditions contribute significantly to higher medical costs </a:t>
            </a:r>
            <a:r>
              <a:rPr lang="en-US" sz="2000" dirty="0"/>
              <a:t>(</a:t>
            </a:r>
            <a:r>
              <a:rPr lang="en-US" sz="2000" b="1" dirty="0" smtClean="0"/>
              <a:t>9 </a:t>
            </a:r>
            <a:r>
              <a:rPr lang="en-US" sz="2000" b="1" dirty="0"/>
              <a:t>percent </a:t>
            </a:r>
            <a:r>
              <a:rPr lang="en-US" sz="2000" dirty="0" smtClean="0"/>
              <a:t>of TX  Medicaid  initial admissions,; </a:t>
            </a:r>
            <a:r>
              <a:rPr lang="en-US" sz="2000" b="1" dirty="0" smtClean="0"/>
              <a:t>27 </a:t>
            </a:r>
            <a:r>
              <a:rPr lang="en-US" sz="2000" b="1" dirty="0"/>
              <a:t>percent</a:t>
            </a:r>
            <a:r>
              <a:rPr lang="en-US" sz="2000" dirty="0"/>
              <a:t> of potentially preventable </a:t>
            </a:r>
            <a:r>
              <a:rPr lang="en-US" sz="2000" dirty="0" smtClean="0"/>
              <a:t>readmissions).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Opportunity</a:t>
            </a:r>
            <a:r>
              <a:rPr lang="en-US" sz="2000" dirty="0" smtClean="0"/>
              <a:t> Capitated managed care  is Texas Medicaid’s dominant health care delivery system for adults with disabilities. Significant potential for large scale change, if successful.</a:t>
            </a:r>
            <a:endParaRPr lang="en-US" sz="2000" dirty="0" smtClean="0">
              <a:ea typeface="Arial" pitchFamily="-72" charset="0"/>
              <a:cs typeface="Arial" pitchFamily="-72" charset="0"/>
            </a:endParaRPr>
          </a:p>
          <a:p>
            <a:pPr>
              <a:buFontTx/>
              <a:buNone/>
            </a:pPr>
            <a:endParaRPr lang="en-US" sz="2000" dirty="0" smtClean="0">
              <a:ea typeface="Arial" pitchFamily="-72" charset="0"/>
              <a:cs typeface="Arial" pitchFamily="-72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9D54DB-1E9D-479E-94AD-6E41D1AE23DB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8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70025"/>
            <a:ext cx="82296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dirty="0"/>
              <a:t>Person-centered:</a:t>
            </a:r>
            <a:r>
              <a:rPr lang="en-US" sz="2400" dirty="0"/>
              <a:t> Individual defines goals with professional health navigators, who are trained in Motivational Interviewing (MI) techniques.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Flexible:</a:t>
            </a:r>
            <a:r>
              <a:rPr lang="en-US" sz="2400" b="1" dirty="0"/>
              <a:t>  </a:t>
            </a:r>
            <a:r>
              <a:rPr lang="en-US" sz="2400" dirty="0"/>
              <a:t>wellness account to support specific health goals defined by the participant in the individual wellness plan. ($1150 / yr., administered through the health navigators).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Recovery-oriented:</a:t>
            </a:r>
            <a:r>
              <a:rPr lang="en-US" sz="2400" dirty="0"/>
              <a:t> Wellness Recovery Action Planning (WRAP) to enable participants with better manage mental illness. 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509374-8676-419A-B412-ADEA56AD0EB7}" type="slidenum">
              <a:rPr lang="en-US">
                <a:latin typeface="Palatino Linotype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9</a:t>
            </a:fld>
            <a:endParaRPr lang="en-US" dirty="0">
              <a:latin typeface="Palatino Linotype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9938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400" dirty="0" smtClean="0"/>
              <a:t>WIN Collaboration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 smtClean="0"/>
          </a:p>
        </p:txBody>
      </p:sp>
      <p:sp>
        <p:nvSpPr>
          <p:cNvPr id="39939" name="Rectangle 6"/>
          <p:cNvSpPr txBox="1">
            <a:spLocks noGrp="1" noChangeArrowheads="1"/>
          </p:cNvSpPr>
          <p:nvPr/>
        </p:nvSpPr>
        <p:spPr bwMode="auto">
          <a:xfrm>
            <a:off x="8285163" y="6359525"/>
            <a:ext cx="677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fld id="{760A0A64-DADD-4420-A327-FBC15E6B6FB2}" type="slidenum">
              <a:rPr lang="en-US" sz="1000">
                <a:solidFill>
                  <a:schemeClr val="bg1"/>
                </a:solidFill>
              </a:rPr>
              <a:pPr algn="ctr"/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225425" indent="-225425" eaLnBrk="0" hangingPunct="0"/>
            <a:endParaRPr lang="en-US" sz="4600" b="1" i="1" dirty="0">
              <a:solidFill>
                <a:srgbClr val="FFFF00"/>
              </a:solidFill>
              <a:latin typeface="Lucida Sans" pitchFamily="-72" charset="0"/>
            </a:endParaRPr>
          </a:p>
        </p:txBody>
      </p:sp>
      <p:grpSp>
        <p:nvGrpSpPr>
          <p:cNvPr id="39941" name="Group 30"/>
          <p:cNvGrpSpPr>
            <a:grpSpLocks/>
          </p:cNvGrpSpPr>
          <p:nvPr/>
        </p:nvGrpSpPr>
        <p:grpSpPr bwMode="auto">
          <a:xfrm>
            <a:off x="411163" y="1552575"/>
            <a:ext cx="7804150" cy="5018088"/>
            <a:chOff x="709" y="1412"/>
            <a:chExt cx="3683" cy="1842"/>
          </a:xfrm>
        </p:grpSpPr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1872" y="1509"/>
              <a:ext cx="969" cy="1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2357" y="1702"/>
              <a:ext cx="1" cy="9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872" y="1412"/>
              <a:ext cx="969" cy="2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Governor</a:t>
              </a:r>
            </a:p>
            <a:p>
              <a:endParaRPr lang="en-US" sz="1600" dirty="0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1872" y="1800"/>
              <a:ext cx="969" cy="4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HHSC</a:t>
              </a:r>
            </a:p>
            <a:p>
              <a:pPr algn="ctr"/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Oversight</a:t>
              </a:r>
            </a:p>
            <a:p>
              <a:pPr algn="ctr"/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Federal Interface</a:t>
              </a:r>
              <a:endParaRPr lang="en-US" sz="1600" dirty="0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1969" y="2478"/>
              <a:ext cx="872" cy="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DSHS </a:t>
              </a:r>
            </a:p>
            <a:p>
              <a:pPr algn="ctr"/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Project Management</a:t>
              </a:r>
            </a:p>
            <a:p>
              <a:pPr algn="ctr"/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Technical Assistance </a:t>
              </a:r>
              <a:endParaRPr lang="en-US" sz="1600" dirty="0"/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520" y="2769"/>
              <a:ext cx="872" cy="4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Advisory</a:t>
              </a:r>
            </a:p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(Stakeholder) Group</a:t>
              </a:r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 </a:t>
              </a:r>
            </a:p>
            <a:p>
              <a:endParaRPr lang="en-US" sz="1600" dirty="0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60" y="2284"/>
              <a:ext cx="1" cy="19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41" y="2866"/>
              <a:ext cx="679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 flipV="1">
              <a:off x="2454" y="2284"/>
              <a:ext cx="1" cy="19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3229" y="1800"/>
              <a:ext cx="1163" cy="6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Evaluator (ICHP)</a:t>
              </a:r>
            </a:p>
            <a:p>
              <a:pPr algn="ctr"/>
              <a:r>
                <a:rPr lang="en-US" altLang="ja-JP" sz="1400" dirty="0">
                  <a:latin typeface="Times New Roman" pitchFamily="-72" charset="0"/>
                  <a:ea typeface="MS Mincho" charset="-128"/>
                  <a:cs typeface="MS Mincho" charset="-128"/>
                </a:rPr>
                <a:t>Recruitment,</a:t>
              </a:r>
            </a:p>
            <a:p>
              <a:pPr algn="ctr"/>
              <a:r>
                <a:rPr lang="en-US" altLang="ja-JP" sz="1400" dirty="0">
                  <a:latin typeface="Times New Roman" pitchFamily="-72" charset="0"/>
                  <a:ea typeface="MS Mincho" charset="-128"/>
                  <a:cs typeface="MS Mincho" charset="-128"/>
                </a:rPr>
                <a:t>Evaluation, </a:t>
              </a:r>
            </a:p>
            <a:p>
              <a:pPr algn="ctr"/>
              <a:r>
                <a:rPr lang="en-US" altLang="ja-JP" sz="1400" dirty="0">
                  <a:latin typeface="Times New Roman" pitchFamily="-72" charset="0"/>
                  <a:ea typeface="MS Mincho" charset="-128"/>
                  <a:cs typeface="MS Mincho" charset="-128"/>
                </a:rPr>
                <a:t>Flexible fund administration,</a:t>
              </a:r>
            </a:p>
            <a:p>
              <a:pPr algn="ctr"/>
              <a:r>
                <a:rPr lang="en-US" altLang="ja-JP" sz="1400" dirty="0">
                  <a:latin typeface="Times New Roman" pitchFamily="-72" charset="0"/>
                  <a:ea typeface="MS Mincho" charset="-128"/>
                  <a:cs typeface="MS Mincho" charset="-128"/>
                </a:rPr>
                <a:t>Navigator Training</a:t>
              </a:r>
            </a:p>
            <a:p>
              <a:endParaRPr lang="en-US" altLang="ja-JP" sz="1400" dirty="0">
                <a:latin typeface="Times New Roman" pitchFamily="-72" charset="0"/>
                <a:ea typeface="MS Mincho" charset="-128"/>
                <a:cs typeface="MS Mincho" charset="-128"/>
              </a:endParaRPr>
            </a:p>
            <a:p>
              <a:endParaRPr lang="en-US" altLang="ja-JP" sz="1600" dirty="0">
                <a:latin typeface="Times New Roman" pitchFamily="-72" charset="0"/>
                <a:ea typeface="MS Mincho" charset="-128"/>
                <a:cs typeface="MS Mincho" charset="-128"/>
              </a:endParaRPr>
            </a:p>
            <a:p>
              <a:endParaRPr lang="en-US" sz="1600" dirty="0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2841" y="1993"/>
              <a:ext cx="388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3617" y="2478"/>
              <a:ext cx="1" cy="19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2841" y="2672"/>
              <a:ext cx="776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flipH="1">
              <a:off x="2841" y="2575"/>
              <a:ext cx="679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3520" y="2478"/>
              <a:ext cx="1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709" y="1800"/>
              <a:ext cx="872" cy="6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ja-JP" sz="1600" b="1" dirty="0">
                  <a:latin typeface="Times New Roman" pitchFamily="-72" charset="0"/>
                  <a:ea typeface="MS Mincho" charset="-128"/>
                  <a:cs typeface="MS Mincho" charset="-128"/>
                </a:rPr>
                <a:t>STAR+PLUS MCOs</a:t>
              </a:r>
            </a:p>
            <a:p>
              <a:pPr algn="ctr"/>
              <a:r>
                <a:rPr lang="en-US" altLang="ja-JP" sz="1600" dirty="0">
                  <a:latin typeface="Times New Roman" pitchFamily="-72" charset="0"/>
                  <a:ea typeface="MS Mincho" charset="-128"/>
                  <a:cs typeface="MS Mincho" charset="-128"/>
                </a:rPr>
                <a:t>Navigation, Authorization</a:t>
              </a:r>
              <a:endParaRPr lang="en-US" sz="1600" dirty="0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H="1">
              <a:off x="1581" y="2091"/>
              <a:ext cx="291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H="1">
              <a:off x="999" y="2672"/>
              <a:ext cx="970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 flipH="1" flipV="1">
              <a:off x="903" y="2769"/>
              <a:ext cx="1066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2841" y="2091"/>
              <a:ext cx="388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H="1">
              <a:off x="1581" y="1993"/>
              <a:ext cx="291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>
              <a:off x="2841" y="2963"/>
              <a:ext cx="679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flipV="1">
              <a:off x="999" y="2478"/>
              <a:ext cx="1" cy="19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903" y="2478"/>
              <a:ext cx="1" cy="2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I Powerpoint">
  <a:themeElements>
    <a:clrScheme name="NCI Powerpoint 1">
      <a:dk1>
        <a:srgbClr val="000000"/>
      </a:dk1>
      <a:lt1>
        <a:srgbClr val="FFFFFF"/>
      </a:lt1>
      <a:dk2>
        <a:srgbClr val="6F6754"/>
      </a:dk2>
      <a:lt2>
        <a:srgbClr val="EAEAEA"/>
      </a:lt2>
      <a:accent1>
        <a:srgbClr val="B88740"/>
      </a:accent1>
      <a:accent2>
        <a:srgbClr val="3F4A13"/>
      </a:accent2>
      <a:accent3>
        <a:srgbClr val="FFFFFF"/>
      </a:accent3>
      <a:accent4>
        <a:srgbClr val="000000"/>
      </a:accent4>
      <a:accent5>
        <a:srgbClr val="D8C3AF"/>
      </a:accent5>
      <a:accent6>
        <a:srgbClr val="384210"/>
      </a:accent6>
      <a:hlink>
        <a:srgbClr val="093678"/>
      </a:hlink>
      <a:folHlink>
        <a:srgbClr val="A15F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EAEAEA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I Powerpoint 5">
    <a:dk1>
      <a:srgbClr val="000000"/>
    </a:dk1>
    <a:lt1>
      <a:srgbClr val="FFFFFF"/>
    </a:lt1>
    <a:dk2>
      <a:srgbClr val="6F6754"/>
    </a:dk2>
    <a:lt2>
      <a:srgbClr val="EAEAEA"/>
    </a:lt2>
    <a:accent1>
      <a:srgbClr val="517D7A"/>
    </a:accent1>
    <a:accent2>
      <a:srgbClr val="A15F00"/>
    </a:accent2>
    <a:accent3>
      <a:srgbClr val="FFFFFF"/>
    </a:accent3>
    <a:accent4>
      <a:srgbClr val="000000"/>
    </a:accent4>
    <a:accent5>
      <a:srgbClr val="B3BFBE"/>
    </a:accent5>
    <a:accent6>
      <a:srgbClr val="915500"/>
    </a:accent6>
    <a:hlink>
      <a:srgbClr val="5C1C49"/>
    </a:hlink>
    <a:folHlink>
      <a:srgbClr val="17524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Settings\dmcintos\Application Data\Microsoft\Templates\NCI Powerpoint.pot</Template>
  <TotalTime>79820</TotalTime>
  <Words>1793</Words>
  <Application>Microsoft Office PowerPoint</Application>
  <PresentationFormat>On-screen Show (4:3)</PresentationFormat>
  <Paragraphs>358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NCI Powerpoint</vt:lpstr>
      <vt:lpstr>    </vt:lpstr>
      <vt:lpstr> What is MIPCD? </vt:lpstr>
      <vt:lpstr> MIPCD State Projects </vt:lpstr>
      <vt:lpstr>Wellness Incentives and Navigation (WIN)</vt:lpstr>
      <vt:lpstr> What is WIN? </vt:lpstr>
      <vt:lpstr> Target Population  </vt:lpstr>
      <vt:lpstr>Why WIN?</vt:lpstr>
      <vt:lpstr>WIN Approach</vt:lpstr>
      <vt:lpstr> WIN Collaboration </vt:lpstr>
      <vt:lpstr>WIN Interventions</vt:lpstr>
      <vt:lpstr>Evidence: Flexible Accounts</vt:lpstr>
      <vt:lpstr>Allowed Purchases: Examples</vt:lpstr>
      <vt:lpstr> WIN Design</vt:lpstr>
      <vt:lpstr>Navigators</vt:lpstr>
      <vt:lpstr>Operations</vt:lpstr>
      <vt:lpstr>Assessment</vt:lpstr>
      <vt:lpstr>Technology Supports WIN</vt:lpstr>
      <vt:lpstr>Indicators</vt:lpstr>
      <vt:lpstr>Data Sources / Methods</vt:lpstr>
      <vt:lpstr>Demographics</vt:lpstr>
      <vt:lpstr>Major Goals selected by WIN participants</vt:lpstr>
      <vt:lpstr>WIN Portal Data BMI Classification</vt:lpstr>
      <vt:lpstr>PowerPoint Presentation</vt:lpstr>
      <vt:lpstr>Wellness account spending by wellness goal</vt:lpstr>
      <vt:lpstr>Progress to Date Intervention Reported Relative to Control</vt:lpstr>
      <vt:lpstr>Jean at baseline</vt:lpstr>
      <vt:lpstr>First Year - Jean</vt:lpstr>
      <vt:lpstr>Next Steps</vt:lpstr>
      <vt:lpstr>Acknowledgements</vt:lpstr>
    </vt:vector>
  </TitlesOfParts>
  <Company>Navigant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McIntosh</dc:creator>
  <cp:lastModifiedBy>Jonikas, Jessica</cp:lastModifiedBy>
  <cp:revision>1236</cp:revision>
  <cp:lastPrinted>2013-04-16T18:10:23Z</cp:lastPrinted>
  <dcterms:created xsi:type="dcterms:W3CDTF">2003-06-06T21:04:07Z</dcterms:created>
  <dcterms:modified xsi:type="dcterms:W3CDTF">2014-10-06T14:37:10Z</dcterms:modified>
</cp:coreProperties>
</file>