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78" r:id="rId2"/>
    <p:sldId id="280" r:id="rId3"/>
    <p:sldId id="259" r:id="rId4"/>
    <p:sldId id="260" r:id="rId5"/>
    <p:sldId id="262" r:id="rId6"/>
    <p:sldId id="263" r:id="rId7"/>
    <p:sldId id="264" r:id="rId8"/>
    <p:sldId id="265" r:id="rId9"/>
    <p:sldId id="286" r:id="rId10"/>
    <p:sldId id="283" r:id="rId11"/>
    <p:sldId id="287" r:id="rId12"/>
    <p:sldId id="288" r:id="rId13"/>
    <p:sldId id="284" r:id="rId14"/>
    <p:sldId id="285" r:id="rId15"/>
    <p:sldId id="290" r:id="rId16"/>
    <p:sldId id="268" r:id="rId17"/>
    <p:sldId id="289" r:id="rId18"/>
    <p:sldId id="271" r:id="rId19"/>
    <p:sldId id="275" r:id="rId20"/>
    <p:sldId id="276" r:id="rId21"/>
    <p:sldId id="277"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931" y="-72"/>
      </p:cViewPr>
      <p:guideLst>
        <p:guide orient="horz" pos="2160"/>
        <p:guide pos="2880"/>
      </p:guideLst>
    </p:cSldViewPr>
  </p:slideViewPr>
  <p:notesTextViewPr>
    <p:cViewPr>
      <p:scale>
        <a:sx n="1" d="1"/>
        <a:sy n="1" d="1"/>
      </p:scale>
      <p:origin x="0" y="0"/>
    </p:cViewPr>
  </p:notesTextViewPr>
  <p:sorterViewPr>
    <p:cViewPr>
      <p:scale>
        <a:sx n="100" d="100"/>
        <a:sy n="100" d="100"/>
      </p:scale>
      <p:origin x="0" y="126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0D1EC89C-4708-4D09-9D3E-217C4F2A27C9}" type="datetimeFigureOut">
              <a:rPr lang="en-US"/>
              <a:pPr>
                <a:defRPr/>
              </a:pPr>
              <a:t>3/17/2015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A1DA2216-10AD-401A-BAEE-E3112940FA4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spect="1" noTextEdit="1"/>
          </p:cNvSpPr>
          <p:nvPr>
            <p:ph type="sldImg"/>
          </p:nvPr>
        </p:nvSpPr>
        <p:spPr bwMode="auto">
          <a:noFill/>
          <a:ln>
            <a:solidFill>
              <a:srgbClr val="000000"/>
            </a:solidFill>
            <a:miter lim="800000"/>
            <a:headEnd/>
            <a:tailEnd/>
          </a:ln>
        </p:spPr>
      </p:sp>
      <p:sp>
        <p:nvSpPr>
          <p:cNvPr id="23554" name="Rectangle 3"/>
          <p:cNvSpPr>
            <a:spLocks noGrp="1"/>
          </p:cNvSpPr>
          <p:nvPr>
            <p:ph type="body" idx="1"/>
          </p:nvPr>
        </p:nvSpPr>
        <p:spPr bwMode="auto">
          <a:xfrm>
            <a:off x="914400" y="4343400"/>
            <a:ext cx="5029200" cy="4114800"/>
          </a:xfrm>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Rot="1" noChangeArrowheads="1" noTextEdit="1"/>
          </p:cNvSpPr>
          <p:nvPr>
            <p:ph type="sldImg"/>
          </p:nvPr>
        </p:nvSpPr>
        <p:spPr bwMode="auto">
          <a:noFill/>
          <a:ln>
            <a:solidFill>
              <a:srgbClr val="000000"/>
            </a:solidFill>
            <a:miter lim="800000"/>
            <a:headEnd/>
            <a:tailEnd/>
          </a:ln>
        </p:spPr>
      </p:sp>
      <p:sp>
        <p:nvSpPr>
          <p:cNvPr id="31746" name="Rectangle 3"/>
          <p:cNvSpPr>
            <a:spLocks noGrp="1" noChangeArrowheads="1"/>
          </p:cNvSpPr>
          <p:nvPr>
            <p:ph type="body" idx="1"/>
          </p:nvPr>
        </p:nvSpPr>
        <p:spPr bwMode="auto">
          <a:xfrm>
            <a:off x="914400" y="4343400"/>
            <a:ext cx="5029200" cy="4114800"/>
          </a:xfrm>
          <a:noFill/>
        </p:spPr>
        <p:txBody>
          <a:bodyPr wrap="square" numCol="1" anchor="t" anchorCtr="0" compatLnSpc="1">
            <a:prstTxWarp prst="textNoShape">
              <a:avLst/>
            </a:prstTxWarp>
          </a:bodyPr>
          <a:lstStyle/>
          <a:p>
            <a:pPr eaLnBrk="1" hangingPunct="1">
              <a:spcBef>
                <a:spcPct val="0"/>
              </a:spcBef>
            </a:pPr>
            <a:r>
              <a:rPr lang="en-US" altLang="en-US" sz="2400" smtClean="0"/>
              <a:t>The level of evidence for Mental illness self-management models such as Wellness Recovery Action Planning or WRAP, is at Level IIb, evidence obtained from several non-controlled, well-designed quasi-experimental study.</a:t>
            </a:r>
          </a:p>
          <a:p>
            <a:pPr eaLnBrk="1" hangingPunct="1">
              <a:spcBef>
                <a:spcPct val="0"/>
              </a:spcBef>
            </a:pPr>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17289DB6-45E9-4D9D-85E4-C26C9B786F56}" type="datetimeFigureOut">
              <a:rPr lang="en-US"/>
              <a:pPr>
                <a:defRPr/>
              </a:pPr>
              <a:t>3/17/2015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D4E9222-39A4-4044-8196-2DEE7D8EDD1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BA65383-8E24-4A0C-8275-E8C8FB963CB8}" type="datetimeFigureOut">
              <a:rPr lang="en-US"/>
              <a:pPr>
                <a:defRPr/>
              </a:pPr>
              <a:t>3/17/2015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7D1C169-FBC2-406B-9594-35F141012FE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00E6863-4B80-4733-996B-F4B28FC060DA}" type="datetimeFigureOut">
              <a:rPr lang="en-US"/>
              <a:pPr>
                <a:defRPr/>
              </a:pPr>
              <a:t>3/17/2015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8A4893F-7A0B-4B59-993F-8927BA6AC34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15CF973-3D43-4C28-9BEF-BDED93315EC9}" type="datetimeFigureOut">
              <a:rPr lang="en-US"/>
              <a:pPr>
                <a:defRPr/>
              </a:pPr>
              <a:t>3/17/2015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54FCFE5-26CD-4E8F-8E69-5AB52E76460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16C7410-A14F-4E7B-ADC9-75ED1087D298}" type="datetimeFigureOut">
              <a:rPr lang="en-US"/>
              <a:pPr>
                <a:defRPr/>
              </a:pPr>
              <a:t>3/17/2015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B636DE0-13E5-4F3D-9FD8-DD36F65CB4B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ECD6CABE-0F63-4693-9E16-518B2AB847A6}" type="datetimeFigureOut">
              <a:rPr lang="en-US"/>
              <a:pPr>
                <a:defRPr/>
              </a:pPr>
              <a:t>3/17/2015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D5DD461-8EA7-4244-8211-AE3A45A2C78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EAE4768F-85C9-42E2-B6C5-63A827B4E457}" type="datetimeFigureOut">
              <a:rPr lang="en-US"/>
              <a:pPr>
                <a:defRPr/>
              </a:pPr>
              <a:t>3/17/2015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433A46E-CAF7-4884-9170-EF62170747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5831D82-BEEE-491E-B323-FE4C036C2821}" type="datetimeFigureOut">
              <a:rPr lang="en-US"/>
              <a:pPr>
                <a:defRPr/>
              </a:pPr>
              <a:t>3/17/2015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3AC7895-632D-4024-BACA-DCCB22CCEA1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7C53B23-0D01-4E3D-980F-9B598054FD35}" type="datetimeFigureOut">
              <a:rPr lang="en-US"/>
              <a:pPr>
                <a:defRPr/>
              </a:pPr>
              <a:t>3/17/2015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3197ADAE-3C04-4CF5-BB9B-45A02B63C17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62C37D1-CA12-450F-88F4-4CBD516C20E3}" type="datetimeFigureOut">
              <a:rPr lang="en-US"/>
              <a:pPr>
                <a:defRPr/>
              </a:pPr>
              <a:t>3/17/2015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2E905DF-F300-41EF-9177-11B24BB28E7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AB9DD39-6F40-4018-8994-79B10A9B8B92}" type="datetimeFigureOut">
              <a:rPr lang="en-US"/>
              <a:pPr>
                <a:defRPr/>
              </a:pPr>
              <a:t>3/17/2015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ED672F3-90AA-42E3-AE1B-235909EA7B6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4DAC1C34-FF7E-4259-93DE-FB1EB668E125}" type="datetimeFigureOut">
              <a:rPr lang="en-US"/>
              <a:pPr>
                <a:defRPr/>
              </a:pPr>
              <a:t>3/17/2015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B4C92E12-0E51-47D8-B076-4895711860B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psych.uic.edu/uicnrtc"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ctrTitle"/>
          </p:nvPr>
        </p:nvSpPr>
        <p:spPr>
          <a:xfrm>
            <a:off x="228600" y="381000"/>
            <a:ext cx="8686800" cy="1981200"/>
          </a:xfrm>
        </p:spPr>
        <p:txBody>
          <a:bodyPr/>
          <a:lstStyle/>
          <a:p>
            <a:pPr eaLnBrk="1" hangingPunct="1"/>
            <a:r>
              <a:rPr lang="en-US" altLang="en-US" sz="4800" b="1" smtClean="0"/>
              <a:t>Peer-Delivered Health Promotion Models &amp; Research Evidence</a:t>
            </a:r>
            <a:endParaRPr lang="en-US" altLang="en-US" sz="4000" b="1" smtClean="0"/>
          </a:p>
        </p:txBody>
      </p:sp>
      <p:sp>
        <p:nvSpPr>
          <p:cNvPr id="14338" name="Rectangle 3"/>
          <p:cNvSpPr>
            <a:spLocks noGrp="1" noChangeArrowheads="1"/>
          </p:cNvSpPr>
          <p:nvPr>
            <p:ph type="subTitle" idx="1"/>
          </p:nvPr>
        </p:nvSpPr>
        <p:spPr>
          <a:xfrm>
            <a:off x="0" y="2590800"/>
            <a:ext cx="9144000" cy="4267200"/>
          </a:xfrm>
        </p:spPr>
        <p:txBody>
          <a:bodyPr/>
          <a:lstStyle/>
          <a:p>
            <a:pPr eaLnBrk="1" hangingPunct="1">
              <a:lnSpc>
                <a:spcPct val="90000"/>
              </a:lnSpc>
            </a:pPr>
            <a:r>
              <a:rPr lang="en-US" altLang="en-US" sz="3000" b="1" smtClean="0">
                <a:solidFill>
                  <a:srgbClr val="898989"/>
                </a:solidFill>
              </a:rPr>
              <a:t>Judith A. Cook, Ph.D.</a:t>
            </a:r>
          </a:p>
          <a:p>
            <a:pPr eaLnBrk="1" hangingPunct="1">
              <a:lnSpc>
                <a:spcPct val="90000"/>
              </a:lnSpc>
            </a:pPr>
            <a:r>
              <a:rPr lang="en-US" altLang="en-US" sz="3000" b="1" smtClean="0">
                <a:solidFill>
                  <a:srgbClr val="898989"/>
                </a:solidFill>
              </a:rPr>
              <a:t>Professor and Director</a:t>
            </a:r>
          </a:p>
          <a:p>
            <a:pPr eaLnBrk="1" hangingPunct="1">
              <a:lnSpc>
                <a:spcPct val="90000"/>
              </a:lnSpc>
            </a:pPr>
            <a:r>
              <a:rPr lang="en-US" altLang="en-US" sz="3000" smtClean="0">
                <a:solidFill>
                  <a:srgbClr val="898989"/>
                </a:solidFill>
              </a:rPr>
              <a:t>Center on Mental Health Services Research &amp; Policy</a:t>
            </a:r>
          </a:p>
          <a:p>
            <a:pPr eaLnBrk="1" hangingPunct="1">
              <a:lnSpc>
                <a:spcPct val="90000"/>
              </a:lnSpc>
            </a:pPr>
            <a:r>
              <a:rPr lang="en-US" altLang="en-US" sz="3000" smtClean="0">
                <a:solidFill>
                  <a:srgbClr val="898989"/>
                </a:solidFill>
              </a:rPr>
              <a:t>Department of Psychiatry</a:t>
            </a:r>
          </a:p>
          <a:p>
            <a:pPr eaLnBrk="1" hangingPunct="1">
              <a:lnSpc>
                <a:spcPct val="90000"/>
              </a:lnSpc>
            </a:pPr>
            <a:r>
              <a:rPr lang="en-US" altLang="en-US" sz="3000" smtClean="0">
                <a:solidFill>
                  <a:srgbClr val="898989"/>
                </a:solidFill>
              </a:rPr>
              <a:t>University of Illinois at Chicago</a:t>
            </a:r>
          </a:p>
          <a:p>
            <a:pPr eaLnBrk="1" hangingPunct="1">
              <a:lnSpc>
                <a:spcPct val="90000"/>
              </a:lnSpc>
            </a:pPr>
            <a:endParaRPr lang="en-US" altLang="en-US" sz="3000" smtClean="0">
              <a:solidFill>
                <a:srgbClr val="898989"/>
              </a:solidFill>
            </a:endParaRPr>
          </a:p>
          <a:p>
            <a:pPr eaLnBrk="1" hangingPunct="1">
              <a:lnSpc>
                <a:spcPct val="90000"/>
              </a:lnSpc>
            </a:pPr>
            <a:endParaRPr lang="en-US" altLang="en-US" sz="600" i="1" smtClean="0">
              <a:solidFill>
                <a:srgbClr val="898989"/>
              </a:solidFill>
            </a:endParaRPr>
          </a:p>
          <a:p>
            <a:pPr eaLnBrk="1" hangingPunct="1">
              <a:lnSpc>
                <a:spcPct val="90000"/>
              </a:lnSpc>
            </a:pPr>
            <a:r>
              <a:rPr lang="en-US" altLang="en-US" sz="2000" b="1" i="1" smtClean="0">
                <a:solidFill>
                  <a:schemeClr val="tx2"/>
                </a:solidFill>
              </a:rPr>
              <a:t>Presented at Fogarty UIC Global Mental Health &amp; Migration Research &amp; Training Program</a:t>
            </a:r>
          </a:p>
          <a:p>
            <a:pPr eaLnBrk="1" hangingPunct="1">
              <a:lnSpc>
                <a:spcPct val="90000"/>
              </a:lnSpc>
            </a:pPr>
            <a:r>
              <a:rPr lang="en-US" altLang="en-US" sz="2000" b="1" i="1" smtClean="0">
                <a:solidFill>
                  <a:schemeClr val="tx2"/>
                </a:solidFill>
              </a:rPr>
              <a:t>Chicago, IL, March 12, 2015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idx="4294967295"/>
          </p:nvPr>
        </p:nvSpPr>
        <p:spPr>
          <a:xfrm>
            <a:off x="381000" y="228600"/>
            <a:ext cx="8458200" cy="1143000"/>
          </a:xfrm>
        </p:spPr>
        <p:txBody>
          <a:bodyPr/>
          <a:lstStyle/>
          <a:p>
            <a:pPr eaLnBrk="1" hangingPunct="1"/>
            <a:r>
              <a:rPr lang="en-US" altLang="en-US" sz="4000" b="1" smtClean="0"/>
              <a:t>Wellness Recovery Action Plan </a:t>
            </a:r>
            <a:r>
              <a:rPr lang="en-US" altLang="en-US" sz="3200" b="1" smtClean="0"/>
              <a:t>(WRAP)</a:t>
            </a:r>
            <a:br>
              <a:rPr lang="en-US" altLang="en-US" sz="3200" b="1" smtClean="0"/>
            </a:br>
            <a:r>
              <a:rPr lang="en-US" altLang="en-US" sz="3200" b="1" smtClean="0"/>
              <a:t>Physical &amp; MH self-management model</a:t>
            </a:r>
          </a:p>
        </p:txBody>
      </p:sp>
      <p:sp>
        <p:nvSpPr>
          <p:cNvPr id="24578" name="Rectangle 3"/>
          <p:cNvSpPr>
            <a:spLocks noGrp="1" noChangeArrowheads="1"/>
          </p:cNvSpPr>
          <p:nvPr>
            <p:ph type="body" idx="4294967295"/>
          </p:nvPr>
        </p:nvSpPr>
        <p:spPr>
          <a:xfrm>
            <a:off x="0" y="1524000"/>
            <a:ext cx="9144000" cy="5334000"/>
          </a:xfrm>
        </p:spPr>
        <p:txBody>
          <a:bodyPr/>
          <a:lstStyle/>
          <a:p>
            <a:pPr lvl="1" eaLnBrk="1" hangingPunct="1">
              <a:lnSpc>
                <a:spcPct val="90000"/>
              </a:lnSpc>
              <a:buClr>
                <a:schemeClr val="tx2"/>
              </a:buClr>
              <a:buFont typeface="Wingdings" pitchFamily="2" charset="2"/>
              <a:buChar char="Ø"/>
            </a:pPr>
            <a:r>
              <a:rPr lang="en-US" altLang="en-US" sz="2600" smtClean="0"/>
              <a:t>Randomized controlled trials of 8-week WRAP intervention compared to services as usual</a:t>
            </a:r>
          </a:p>
          <a:p>
            <a:pPr lvl="1" eaLnBrk="1" hangingPunct="1">
              <a:lnSpc>
                <a:spcPct val="90000"/>
              </a:lnSpc>
              <a:buClr>
                <a:schemeClr val="tx2"/>
              </a:buClr>
              <a:buFont typeface="Wingdings" pitchFamily="2" charset="2"/>
              <a:buChar char="Ø"/>
            </a:pPr>
            <a:r>
              <a:rPr lang="en-US" altLang="en-US" sz="2600" smtClean="0"/>
              <a:t>Compared to controls, participants had: 1) significantly lower psychiatric symptom severity maintained throughout 6-month follow-up; 2) greater increases in hopefulness &amp; self-assessed recovery, 3) enhanced empowerment, 4) higher quality of life, 5) higher patient self-advocacy, &amp; 6) lower formal service use (Cook et al., 2011, 2012, 2014)</a:t>
            </a:r>
            <a:endParaRPr lang="en-US" altLang="en-US" sz="2600" smtClean="0">
              <a:solidFill>
                <a:schemeClr val="tx2"/>
              </a:solidFill>
            </a:endParaRPr>
          </a:p>
          <a:p>
            <a:pPr lvl="2" eaLnBrk="1" hangingPunct="1">
              <a:lnSpc>
                <a:spcPct val="90000"/>
              </a:lnSpc>
              <a:buClr>
                <a:schemeClr val="tx2"/>
              </a:buClr>
              <a:buFont typeface="Wingdings" pitchFamily="2" charset="2"/>
              <a:buNone/>
            </a:pPr>
            <a:r>
              <a:rPr lang="en-US" altLang="en-US" sz="2600" b="1" smtClean="0">
                <a:solidFill>
                  <a:schemeClr val="tx2"/>
                </a:solidFill>
              </a:rPr>
              <a:t>    </a:t>
            </a:r>
          </a:p>
          <a:p>
            <a:pPr lvl="2" eaLnBrk="1" hangingPunct="1">
              <a:lnSpc>
                <a:spcPct val="90000"/>
              </a:lnSpc>
              <a:buClr>
                <a:schemeClr val="tx2"/>
              </a:buClr>
              <a:buFont typeface="Wingdings" pitchFamily="2" charset="2"/>
              <a:buNone/>
            </a:pPr>
            <a:r>
              <a:rPr lang="en-US" altLang="en-US" sz="2600" b="1" smtClean="0">
                <a:solidFill>
                  <a:schemeClr val="tx2"/>
                </a:solidFill>
              </a:rPr>
              <a:t>WRAP Evidence Grade - Level Ib*</a:t>
            </a:r>
          </a:p>
          <a:p>
            <a:pPr lvl="2" eaLnBrk="1" hangingPunct="1">
              <a:lnSpc>
                <a:spcPct val="90000"/>
              </a:lnSpc>
              <a:buClr>
                <a:schemeClr val="tx2"/>
              </a:buClr>
              <a:buFont typeface="Wingdings" pitchFamily="2" charset="2"/>
              <a:buNone/>
            </a:pPr>
            <a:endParaRPr lang="en-US" altLang="en-US" sz="2200" smtClean="0"/>
          </a:p>
          <a:p>
            <a:pPr lvl="2" eaLnBrk="1" hangingPunct="1">
              <a:lnSpc>
                <a:spcPct val="90000"/>
              </a:lnSpc>
              <a:buClr>
                <a:schemeClr val="tx2"/>
              </a:buClr>
              <a:buFont typeface="Wingdings" pitchFamily="2" charset="2"/>
              <a:buNone/>
            </a:pPr>
            <a:r>
              <a:rPr lang="en-US" altLang="en-US" sz="2000" smtClean="0"/>
              <a:t>*Level Ib - evidence from at least 1 randomized controlled trial, U.S. Agency for Healthcare Research &amp; Quality 1992 Evidence Rating Guidelines</a:t>
            </a:r>
            <a:endParaRPr lang="en-US" altLang="en-US" sz="2000" smtClean="0">
              <a:solidFill>
                <a:schemeClr val="tx2"/>
              </a:solidFill>
            </a:endParaRPr>
          </a:p>
          <a:p>
            <a:pPr lvl="2" eaLnBrk="1" hangingPunct="1">
              <a:lnSpc>
                <a:spcPct val="90000"/>
              </a:lnSpc>
              <a:buClr>
                <a:schemeClr val="tx2"/>
              </a:buClr>
              <a:buFont typeface="Wingdings" pitchFamily="2" charset="2"/>
              <a:buNone/>
            </a:pPr>
            <a:endParaRPr lang="en-US" altLang="en-US" sz="1700" smtClean="0">
              <a:solidFill>
                <a:schemeClr val="tx2"/>
              </a:solidFill>
            </a:endParaRPr>
          </a:p>
          <a:p>
            <a:pPr lvl="2" eaLnBrk="1" hangingPunct="1">
              <a:lnSpc>
                <a:spcPct val="90000"/>
              </a:lnSpc>
              <a:buClr>
                <a:schemeClr val="tx2"/>
              </a:buClr>
              <a:buFont typeface="Wingdings" pitchFamily="2" charset="2"/>
              <a:buNone/>
            </a:pPr>
            <a:endParaRPr lang="en-US" altLang="en-US" sz="1700" smtClean="0">
              <a:solidFill>
                <a:schemeClr val="tx2"/>
              </a:solidFill>
            </a:endParaRPr>
          </a:p>
          <a:p>
            <a:pPr lvl="2" eaLnBrk="1" hangingPunct="1">
              <a:lnSpc>
                <a:spcPct val="90000"/>
              </a:lnSpc>
              <a:buClr>
                <a:schemeClr val="tx2"/>
              </a:buClr>
              <a:buFont typeface="Wingdings" pitchFamily="2" charset="2"/>
              <a:buNone/>
            </a:pPr>
            <a:endParaRPr lang="en-US" altLang="en-US" sz="1700" smtClean="0">
              <a:solidFill>
                <a:schemeClr val="tx2"/>
              </a:solidFill>
            </a:endParaRPr>
          </a:p>
          <a:p>
            <a:pPr eaLnBrk="1" hangingPunct="1">
              <a:lnSpc>
                <a:spcPct val="90000"/>
              </a:lnSpc>
            </a:pPr>
            <a:endParaRPr lang="en-US" altLang="en-US" sz="17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2" descr="ohio"/>
          <p:cNvPicPr>
            <a:picLocks noChangeAspect="1" noChangeArrowheads="1"/>
          </p:cNvPicPr>
          <p:nvPr/>
        </p:nvPicPr>
        <p:blipFill>
          <a:blip r:embed="rId2"/>
          <a:srcRect/>
          <a:stretch>
            <a:fillRect/>
          </a:stretch>
        </p:blipFill>
        <p:spPr bwMode="auto">
          <a:xfrm>
            <a:off x="1143000" y="1066800"/>
            <a:ext cx="5791200" cy="4343400"/>
          </a:xfrm>
          <a:prstGeom prst="rect">
            <a:avLst/>
          </a:prstGeom>
          <a:noFill/>
          <a:ln w="9525">
            <a:noFill/>
            <a:miter lim="800000"/>
            <a:headEnd/>
            <a:tailEnd/>
          </a:ln>
        </p:spPr>
      </p:pic>
      <p:sp>
        <p:nvSpPr>
          <p:cNvPr id="25602" name="Line 3"/>
          <p:cNvSpPr>
            <a:spLocks noChangeShapeType="1"/>
          </p:cNvSpPr>
          <p:nvPr/>
        </p:nvSpPr>
        <p:spPr bwMode="auto">
          <a:xfrm>
            <a:off x="3810000" y="3505200"/>
            <a:ext cx="1828800" cy="2362200"/>
          </a:xfrm>
          <a:prstGeom prst="line">
            <a:avLst/>
          </a:prstGeom>
          <a:noFill/>
          <a:ln w="38100">
            <a:solidFill>
              <a:schemeClr val="accent1"/>
            </a:solidFill>
            <a:round/>
            <a:headEnd/>
            <a:tailEnd type="triangle" w="med" len="med"/>
          </a:ln>
        </p:spPr>
        <p:txBody>
          <a:bodyPr wrap="none"/>
          <a:lstStyle/>
          <a:p>
            <a:endParaRPr lang="en-US"/>
          </a:p>
        </p:txBody>
      </p:sp>
      <p:sp>
        <p:nvSpPr>
          <p:cNvPr id="25603" name="Text Box 4"/>
          <p:cNvSpPr txBox="1">
            <a:spLocks noChangeArrowheads="1"/>
          </p:cNvSpPr>
          <p:nvPr/>
        </p:nvSpPr>
        <p:spPr bwMode="auto">
          <a:xfrm>
            <a:off x="4765675" y="5791200"/>
            <a:ext cx="1558925" cy="457200"/>
          </a:xfrm>
          <a:prstGeom prst="rect">
            <a:avLst/>
          </a:prstGeom>
          <a:noFill/>
          <a:ln w="9525">
            <a:noFill/>
            <a:miter lim="800000"/>
            <a:headEnd/>
            <a:tailEnd/>
          </a:ln>
        </p:spPr>
        <p:txBody>
          <a:bodyPr wrap="none">
            <a:spAutoFit/>
          </a:bodyPr>
          <a:lstStyle/>
          <a:p>
            <a:r>
              <a:rPr lang="en-US" sz="2400">
                <a:cs typeface="Arial" charset="0"/>
              </a:rPr>
              <a:t>Columbus</a:t>
            </a:r>
          </a:p>
        </p:txBody>
      </p:sp>
      <p:sp>
        <p:nvSpPr>
          <p:cNvPr id="25604" name="Line 5"/>
          <p:cNvSpPr>
            <a:spLocks noChangeShapeType="1"/>
          </p:cNvSpPr>
          <p:nvPr/>
        </p:nvSpPr>
        <p:spPr bwMode="auto">
          <a:xfrm>
            <a:off x="5257800" y="2590800"/>
            <a:ext cx="2133600" cy="1219200"/>
          </a:xfrm>
          <a:prstGeom prst="line">
            <a:avLst/>
          </a:prstGeom>
          <a:noFill/>
          <a:ln w="28575">
            <a:solidFill>
              <a:schemeClr val="accent1"/>
            </a:solidFill>
            <a:round/>
            <a:headEnd/>
            <a:tailEnd type="triangle" w="med" len="med"/>
          </a:ln>
        </p:spPr>
        <p:txBody>
          <a:bodyPr wrap="none"/>
          <a:lstStyle/>
          <a:p>
            <a:endParaRPr lang="en-US"/>
          </a:p>
        </p:txBody>
      </p:sp>
      <p:sp>
        <p:nvSpPr>
          <p:cNvPr id="25605" name="Text Box 6"/>
          <p:cNvSpPr txBox="1">
            <a:spLocks noChangeArrowheads="1"/>
          </p:cNvSpPr>
          <p:nvPr/>
        </p:nvSpPr>
        <p:spPr bwMode="auto">
          <a:xfrm>
            <a:off x="7451725" y="3849688"/>
            <a:ext cx="1168400" cy="457200"/>
          </a:xfrm>
          <a:prstGeom prst="rect">
            <a:avLst/>
          </a:prstGeom>
          <a:noFill/>
          <a:ln w="9525">
            <a:noFill/>
            <a:miter lim="800000"/>
            <a:headEnd/>
            <a:tailEnd/>
          </a:ln>
        </p:spPr>
        <p:txBody>
          <a:bodyPr wrap="none">
            <a:spAutoFit/>
          </a:bodyPr>
          <a:lstStyle/>
          <a:p>
            <a:r>
              <a:rPr lang="en-US" sz="2400">
                <a:cs typeface="Arial" charset="0"/>
              </a:rPr>
              <a:t>Canton</a:t>
            </a:r>
          </a:p>
        </p:txBody>
      </p:sp>
      <p:sp>
        <p:nvSpPr>
          <p:cNvPr id="25606" name="Line 7"/>
          <p:cNvSpPr>
            <a:spLocks noChangeShapeType="1"/>
          </p:cNvSpPr>
          <p:nvPr/>
        </p:nvSpPr>
        <p:spPr bwMode="auto">
          <a:xfrm>
            <a:off x="4953000" y="1828800"/>
            <a:ext cx="2209800" cy="685800"/>
          </a:xfrm>
          <a:prstGeom prst="line">
            <a:avLst/>
          </a:prstGeom>
          <a:noFill/>
          <a:ln w="38100">
            <a:solidFill>
              <a:schemeClr val="accent1"/>
            </a:solidFill>
            <a:round/>
            <a:headEnd/>
            <a:tailEnd type="triangle" w="med" len="med"/>
          </a:ln>
        </p:spPr>
        <p:txBody>
          <a:bodyPr wrap="none"/>
          <a:lstStyle/>
          <a:p>
            <a:endParaRPr lang="en-US"/>
          </a:p>
        </p:txBody>
      </p:sp>
      <p:sp>
        <p:nvSpPr>
          <p:cNvPr id="25607" name="Text Box 8"/>
          <p:cNvSpPr txBox="1">
            <a:spLocks noChangeArrowheads="1"/>
          </p:cNvSpPr>
          <p:nvPr/>
        </p:nvSpPr>
        <p:spPr bwMode="auto">
          <a:xfrm>
            <a:off x="7239000" y="2284413"/>
            <a:ext cx="1543050" cy="457200"/>
          </a:xfrm>
          <a:prstGeom prst="rect">
            <a:avLst/>
          </a:prstGeom>
          <a:noFill/>
          <a:ln w="9525">
            <a:noFill/>
            <a:miter lim="800000"/>
            <a:headEnd/>
            <a:tailEnd/>
          </a:ln>
        </p:spPr>
        <p:txBody>
          <a:bodyPr wrap="none">
            <a:spAutoFit/>
          </a:bodyPr>
          <a:lstStyle/>
          <a:p>
            <a:r>
              <a:rPr lang="en-US" sz="2400">
                <a:cs typeface="Arial" charset="0"/>
              </a:rPr>
              <a:t>Cleveland</a:t>
            </a:r>
          </a:p>
        </p:txBody>
      </p:sp>
      <p:sp>
        <p:nvSpPr>
          <p:cNvPr id="25608" name="Line 9"/>
          <p:cNvSpPr>
            <a:spLocks noChangeShapeType="1"/>
          </p:cNvSpPr>
          <p:nvPr/>
        </p:nvSpPr>
        <p:spPr bwMode="auto">
          <a:xfrm flipH="1" flipV="1">
            <a:off x="2590800" y="838200"/>
            <a:ext cx="609600" cy="762000"/>
          </a:xfrm>
          <a:prstGeom prst="line">
            <a:avLst/>
          </a:prstGeom>
          <a:noFill/>
          <a:ln w="38100">
            <a:solidFill>
              <a:schemeClr val="accent1"/>
            </a:solidFill>
            <a:round/>
            <a:headEnd/>
            <a:tailEnd type="triangle" w="med" len="med"/>
          </a:ln>
        </p:spPr>
        <p:txBody>
          <a:bodyPr wrap="none"/>
          <a:lstStyle/>
          <a:p>
            <a:endParaRPr lang="en-US"/>
          </a:p>
        </p:txBody>
      </p:sp>
      <p:sp>
        <p:nvSpPr>
          <p:cNvPr id="25609" name="Text Box 10"/>
          <p:cNvSpPr txBox="1">
            <a:spLocks noChangeArrowheads="1"/>
          </p:cNvSpPr>
          <p:nvPr/>
        </p:nvSpPr>
        <p:spPr bwMode="auto">
          <a:xfrm>
            <a:off x="2057400" y="379413"/>
            <a:ext cx="1117600" cy="457200"/>
          </a:xfrm>
          <a:prstGeom prst="rect">
            <a:avLst/>
          </a:prstGeom>
          <a:noFill/>
          <a:ln w="9525">
            <a:noFill/>
            <a:miter lim="800000"/>
            <a:headEnd/>
            <a:tailEnd/>
          </a:ln>
        </p:spPr>
        <p:txBody>
          <a:bodyPr wrap="none">
            <a:spAutoFit/>
          </a:bodyPr>
          <a:lstStyle/>
          <a:p>
            <a:r>
              <a:rPr lang="en-US" sz="2400">
                <a:cs typeface="Arial" charset="0"/>
              </a:rPr>
              <a:t>Toledo</a:t>
            </a:r>
          </a:p>
        </p:txBody>
      </p:sp>
      <p:sp>
        <p:nvSpPr>
          <p:cNvPr id="25610" name="Line 11"/>
          <p:cNvSpPr>
            <a:spLocks noChangeShapeType="1"/>
          </p:cNvSpPr>
          <p:nvPr/>
        </p:nvSpPr>
        <p:spPr bwMode="auto">
          <a:xfrm flipV="1">
            <a:off x="3810000" y="762000"/>
            <a:ext cx="1219200" cy="1371600"/>
          </a:xfrm>
          <a:prstGeom prst="line">
            <a:avLst/>
          </a:prstGeom>
          <a:noFill/>
          <a:ln w="38100">
            <a:solidFill>
              <a:schemeClr val="accent1"/>
            </a:solidFill>
            <a:round/>
            <a:headEnd/>
            <a:tailEnd type="triangle" w="med" len="med"/>
          </a:ln>
        </p:spPr>
        <p:txBody>
          <a:bodyPr wrap="none"/>
          <a:lstStyle/>
          <a:p>
            <a:endParaRPr lang="en-US"/>
          </a:p>
        </p:txBody>
      </p:sp>
      <p:sp>
        <p:nvSpPr>
          <p:cNvPr id="25611" name="Text Box 12"/>
          <p:cNvSpPr txBox="1">
            <a:spLocks noChangeArrowheads="1"/>
          </p:cNvSpPr>
          <p:nvPr/>
        </p:nvSpPr>
        <p:spPr bwMode="auto">
          <a:xfrm>
            <a:off x="4937125" y="344488"/>
            <a:ext cx="1033463" cy="457200"/>
          </a:xfrm>
          <a:prstGeom prst="rect">
            <a:avLst/>
          </a:prstGeom>
          <a:noFill/>
          <a:ln w="9525">
            <a:noFill/>
            <a:miter lim="800000"/>
            <a:headEnd/>
            <a:tailEnd/>
          </a:ln>
        </p:spPr>
        <p:txBody>
          <a:bodyPr wrap="none">
            <a:spAutoFit/>
          </a:bodyPr>
          <a:lstStyle/>
          <a:p>
            <a:r>
              <a:rPr lang="en-US" sz="2400">
                <a:cs typeface="Arial" charset="0"/>
              </a:rPr>
              <a:t>Lorain</a:t>
            </a:r>
          </a:p>
        </p:txBody>
      </p:sp>
      <p:sp>
        <p:nvSpPr>
          <p:cNvPr id="25612" name="Line 13"/>
          <p:cNvSpPr>
            <a:spLocks noChangeShapeType="1"/>
          </p:cNvSpPr>
          <p:nvPr/>
        </p:nvSpPr>
        <p:spPr bwMode="auto">
          <a:xfrm flipH="1">
            <a:off x="2057400" y="3733800"/>
            <a:ext cx="685800" cy="2209800"/>
          </a:xfrm>
          <a:prstGeom prst="line">
            <a:avLst/>
          </a:prstGeom>
          <a:noFill/>
          <a:ln w="38100">
            <a:solidFill>
              <a:schemeClr val="accent1"/>
            </a:solidFill>
            <a:round/>
            <a:headEnd/>
            <a:tailEnd type="triangle" w="med" len="med"/>
          </a:ln>
        </p:spPr>
        <p:txBody>
          <a:bodyPr wrap="none"/>
          <a:lstStyle/>
          <a:p>
            <a:endParaRPr lang="en-US"/>
          </a:p>
        </p:txBody>
      </p:sp>
      <p:sp>
        <p:nvSpPr>
          <p:cNvPr id="25613" name="Text Box 14"/>
          <p:cNvSpPr txBox="1">
            <a:spLocks noChangeArrowheads="1"/>
          </p:cNvSpPr>
          <p:nvPr/>
        </p:nvSpPr>
        <p:spPr bwMode="auto">
          <a:xfrm>
            <a:off x="1660525" y="5830888"/>
            <a:ext cx="1150938" cy="457200"/>
          </a:xfrm>
          <a:prstGeom prst="rect">
            <a:avLst/>
          </a:prstGeom>
          <a:noFill/>
          <a:ln w="9525">
            <a:noFill/>
            <a:miter lim="800000"/>
            <a:headEnd/>
            <a:tailEnd/>
          </a:ln>
        </p:spPr>
        <p:txBody>
          <a:bodyPr wrap="none">
            <a:spAutoFit/>
          </a:bodyPr>
          <a:lstStyle/>
          <a:p>
            <a:r>
              <a:rPr lang="en-US" sz="2400">
                <a:cs typeface="Arial" charset="0"/>
              </a:rPr>
              <a:t>Dayton</a:t>
            </a:r>
          </a:p>
        </p:txBody>
      </p:sp>
      <p:sp>
        <p:nvSpPr>
          <p:cNvPr id="25614" name="Text Box 15"/>
          <p:cNvSpPr txBox="1">
            <a:spLocks noChangeArrowheads="1"/>
          </p:cNvSpPr>
          <p:nvPr/>
        </p:nvSpPr>
        <p:spPr bwMode="auto">
          <a:xfrm>
            <a:off x="7086600" y="474663"/>
            <a:ext cx="1562100" cy="1554162"/>
          </a:xfrm>
          <a:prstGeom prst="rect">
            <a:avLst/>
          </a:prstGeom>
          <a:noFill/>
          <a:ln w="9525">
            <a:noFill/>
            <a:miter lim="800000"/>
            <a:headEnd/>
            <a:tailEnd/>
          </a:ln>
        </p:spPr>
        <p:txBody>
          <a:bodyPr wrap="none">
            <a:spAutoFit/>
          </a:bodyPr>
          <a:lstStyle/>
          <a:p>
            <a:pPr algn="ctr"/>
            <a:r>
              <a:rPr lang="en-US" sz="3200" b="1">
                <a:cs typeface="Arial" charset="0"/>
              </a:rPr>
              <a:t>WRAP</a:t>
            </a:r>
          </a:p>
          <a:p>
            <a:pPr algn="ctr"/>
            <a:r>
              <a:rPr lang="en-US" sz="3200" b="1">
                <a:cs typeface="Arial" charset="0"/>
              </a:rPr>
              <a:t>STUDY</a:t>
            </a:r>
          </a:p>
          <a:p>
            <a:pPr algn="ctr"/>
            <a:r>
              <a:rPr lang="en-US" sz="3200" b="1">
                <a:cs typeface="Arial" charset="0"/>
              </a:rPr>
              <a:t>SITES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ext Box 2"/>
          <p:cNvSpPr txBox="1">
            <a:spLocks noChangeArrowheads="1"/>
          </p:cNvSpPr>
          <p:nvPr/>
        </p:nvSpPr>
        <p:spPr bwMode="auto">
          <a:xfrm>
            <a:off x="304800" y="304800"/>
            <a:ext cx="8534400" cy="579438"/>
          </a:xfrm>
          <a:prstGeom prst="rect">
            <a:avLst/>
          </a:prstGeom>
          <a:noFill/>
          <a:ln w="9525">
            <a:noFill/>
            <a:miter lim="800000"/>
            <a:headEnd/>
            <a:tailEnd/>
          </a:ln>
        </p:spPr>
        <p:txBody>
          <a:bodyPr>
            <a:spAutoFit/>
          </a:bodyPr>
          <a:lstStyle/>
          <a:p>
            <a:pPr algn="ctr"/>
            <a:r>
              <a:rPr lang="en-US" sz="3200" b="1">
                <a:cs typeface="Arial" charset="0"/>
              </a:rPr>
              <a:t>Peer Facilitators in the Ohio WRAP Study</a:t>
            </a:r>
          </a:p>
        </p:txBody>
      </p:sp>
      <p:pic>
        <p:nvPicPr>
          <p:cNvPr id="26626" name="Picture 3" descr="wrap1adj"/>
          <p:cNvPicPr>
            <a:picLocks noChangeAspect="1" noChangeArrowheads="1"/>
          </p:cNvPicPr>
          <p:nvPr/>
        </p:nvPicPr>
        <p:blipFill>
          <a:blip r:embed="rId2"/>
          <a:srcRect/>
          <a:stretch>
            <a:fillRect/>
          </a:stretch>
        </p:blipFill>
        <p:spPr bwMode="auto">
          <a:xfrm>
            <a:off x="762000" y="1068388"/>
            <a:ext cx="7772400" cy="50276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p:cNvSpPr>
          <p:nvPr>
            <p:ph type="title"/>
          </p:nvPr>
        </p:nvSpPr>
        <p:spPr>
          <a:xfrm>
            <a:off x="457200" y="304800"/>
            <a:ext cx="8229600" cy="685800"/>
          </a:xfrm>
        </p:spPr>
        <p:txBody>
          <a:bodyPr/>
          <a:lstStyle/>
          <a:p>
            <a:pPr eaLnBrk="1" hangingPunct="1"/>
            <a:r>
              <a:rPr lang="en-US" sz="4000" b="1" smtClean="0"/>
              <a:t>WRAP</a:t>
            </a:r>
          </a:p>
        </p:txBody>
      </p:sp>
      <p:sp>
        <p:nvSpPr>
          <p:cNvPr id="27650" name="Rectangle 3"/>
          <p:cNvSpPr>
            <a:spLocks noGrp="1"/>
          </p:cNvSpPr>
          <p:nvPr>
            <p:ph type="body" idx="1"/>
          </p:nvPr>
        </p:nvSpPr>
        <p:spPr>
          <a:xfrm>
            <a:off x="152400" y="1143000"/>
            <a:ext cx="8610600" cy="5715000"/>
          </a:xfrm>
        </p:spPr>
        <p:txBody>
          <a:bodyPr/>
          <a:lstStyle/>
          <a:p>
            <a:pPr eaLnBrk="1" hangingPunct="1"/>
            <a:r>
              <a:rPr lang="en-US" sz="2500" smtClean="0"/>
              <a:t>Session 1: Wellness Toolbox. Personalized wellness strategies.</a:t>
            </a:r>
          </a:p>
          <a:p>
            <a:pPr eaLnBrk="1" hangingPunct="1"/>
            <a:r>
              <a:rPr lang="en-US" sz="2500" smtClean="0"/>
              <a:t>Session 2: Daily maintenance plan. Things to do every day to maintain wellnesss. </a:t>
            </a:r>
          </a:p>
          <a:p>
            <a:pPr eaLnBrk="1" hangingPunct="1"/>
            <a:r>
              <a:rPr lang="en-US" sz="2500" smtClean="0"/>
              <a:t>Session 3: Triggers. ID external events or circumstances that produce discomfort, these are normal reactions but they signal the need to take action </a:t>
            </a:r>
          </a:p>
          <a:p>
            <a:pPr eaLnBrk="1" hangingPunct="1"/>
            <a:r>
              <a:rPr lang="en-US" sz="2500" smtClean="0"/>
              <a:t>Session 5: Early warning signs and how these signal a need for additional support </a:t>
            </a:r>
          </a:p>
          <a:p>
            <a:pPr eaLnBrk="1" hangingPunct="1"/>
            <a:r>
              <a:rPr lang="en-US" sz="2500" smtClean="0"/>
              <a:t>Session 6-7: When things are breaking down. Create crisis plan with individuals willing to help &amp; types of assistance preferred. </a:t>
            </a:r>
          </a:p>
          <a:p>
            <a:pPr eaLnBrk="1" hangingPunct="1"/>
            <a:r>
              <a:rPr lang="en-US" sz="2500" smtClean="0"/>
              <a:t>Session 8: Plan for post-crisis support &amp; retooling WRAP plan after a crisis to avoid relapse. Graduation ceremony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p:cNvSpPr>
          <p:nvPr>
            <p:ph type="title"/>
          </p:nvPr>
        </p:nvSpPr>
        <p:spPr/>
        <p:txBody>
          <a:bodyPr/>
          <a:lstStyle/>
          <a:p>
            <a:pPr eaLnBrk="1" hangingPunct="1"/>
            <a:r>
              <a:rPr lang="en-US" sz="4000" b="1" smtClean="0"/>
              <a:t>WRAP Active Therapeutic Ingredients</a:t>
            </a:r>
          </a:p>
        </p:txBody>
      </p:sp>
      <p:sp>
        <p:nvSpPr>
          <p:cNvPr id="28674" name="Rectangle 3"/>
          <p:cNvSpPr>
            <a:spLocks noGrp="1"/>
          </p:cNvSpPr>
          <p:nvPr>
            <p:ph type="body" idx="1"/>
          </p:nvPr>
        </p:nvSpPr>
        <p:spPr/>
        <p:txBody>
          <a:bodyPr/>
          <a:lstStyle/>
          <a:p>
            <a:pPr eaLnBrk="1" hangingPunct="1"/>
            <a:r>
              <a:rPr lang="en-US" smtClean="0"/>
              <a:t>Role modeling &amp; rehearsal</a:t>
            </a:r>
          </a:p>
          <a:p>
            <a:pPr eaLnBrk="1" hangingPunct="1"/>
            <a:r>
              <a:rPr lang="en-US" smtClean="0"/>
              <a:t>Social support from peers &amp; others</a:t>
            </a:r>
          </a:p>
          <a:p>
            <a:pPr eaLnBrk="1" hangingPunct="1"/>
            <a:r>
              <a:rPr lang="en-US" smtClean="0"/>
              <a:t>Cognitive behavioral therapy</a:t>
            </a:r>
          </a:p>
          <a:p>
            <a:pPr eaLnBrk="1" hangingPunct="1"/>
            <a:r>
              <a:rPr lang="en-US" smtClean="0"/>
              <a:t>Self-esteem enhancement </a:t>
            </a:r>
          </a:p>
          <a:p>
            <a:pPr eaLnBrk="1" hangingPunct="1"/>
            <a:r>
              <a:rPr lang="en-US" smtClean="0"/>
              <a:t>Advance crisis planning</a:t>
            </a:r>
          </a:p>
          <a:p>
            <a:pPr eaLnBrk="1" hangingPunct="1"/>
            <a:r>
              <a:rPr lang="en-US" smtClean="0"/>
              <a:t>Development of coping mastery</a:t>
            </a:r>
          </a:p>
          <a:p>
            <a:pPr eaLnBrk="1" hangingPunct="1"/>
            <a:r>
              <a:rPr lang="en-US" smtClean="0"/>
              <a:t>Illness self-management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p:nvPr>
        </p:nvSpPr>
        <p:spPr>
          <a:xfrm>
            <a:off x="0" y="457200"/>
            <a:ext cx="9144000" cy="1143000"/>
          </a:xfrm>
        </p:spPr>
        <p:txBody>
          <a:bodyPr/>
          <a:lstStyle/>
          <a:p>
            <a:r>
              <a:rPr lang="en-US" sz="4000" smtClean="0"/>
              <a:t>Living Well </a:t>
            </a:r>
            <a:br>
              <a:rPr lang="en-US" sz="4000" smtClean="0"/>
            </a:br>
            <a:r>
              <a:rPr lang="en-US" altLang="en-US" sz="2800" b="1" smtClean="0"/>
              <a:t>Health promotion group developed for research study</a:t>
            </a:r>
            <a:r>
              <a:rPr lang="en-US" altLang="en-US" sz="2800" smtClean="0"/>
              <a:t> </a:t>
            </a:r>
            <a:r>
              <a:rPr lang="en-US" sz="4000" smtClean="0"/>
              <a:t/>
            </a:r>
            <a:br>
              <a:rPr lang="en-US" sz="4000" smtClean="0"/>
            </a:br>
            <a:endParaRPr lang="en-US" sz="4000" smtClean="0"/>
          </a:p>
        </p:txBody>
      </p:sp>
      <p:sp>
        <p:nvSpPr>
          <p:cNvPr id="39939" name="Rectangle 3"/>
          <p:cNvSpPr>
            <a:spLocks noGrp="1"/>
          </p:cNvSpPr>
          <p:nvPr>
            <p:ph type="body" idx="1"/>
          </p:nvPr>
        </p:nvSpPr>
        <p:spPr/>
        <p:txBody>
          <a:bodyPr/>
          <a:lstStyle/>
          <a:p>
            <a:pPr lvl="1" eaLnBrk="1" hangingPunct="1">
              <a:lnSpc>
                <a:spcPct val="80000"/>
              </a:lnSpc>
              <a:buClr>
                <a:schemeClr val="tx2"/>
              </a:buClr>
              <a:buFont typeface="Wingdings" pitchFamily="2" charset="2"/>
              <a:buChar char="Ø"/>
            </a:pPr>
            <a:r>
              <a:rPr lang="en-US" altLang="en-US" smtClean="0"/>
              <a:t>Randomized controlled trial of 13-session group compared to services as usual</a:t>
            </a:r>
          </a:p>
          <a:p>
            <a:pPr lvl="1" eaLnBrk="1" hangingPunct="1">
              <a:lnSpc>
                <a:spcPct val="80000"/>
              </a:lnSpc>
              <a:buClr>
                <a:schemeClr val="tx2"/>
              </a:buClr>
              <a:buFont typeface="Wingdings" pitchFamily="2" charset="2"/>
              <a:buChar char="Ø"/>
            </a:pPr>
            <a:r>
              <a:rPr lang="en-US" altLang="en-US" smtClean="0"/>
              <a:t>At 2-month follow-up, compared to controls, Living Well participants reported significant improvements in health self-management behaviors, health locus of control, healthy eating, &amp; physical activity (Goldberg et al., 2013). </a:t>
            </a:r>
          </a:p>
          <a:p>
            <a:pPr lvl="2" eaLnBrk="1" hangingPunct="1">
              <a:lnSpc>
                <a:spcPct val="80000"/>
              </a:lnSpc>
              <a:buClr>
                <a:schemeClr val="tx2"/>
              </a:buClr>
              <a:buFont typeface="Wingdings" pitchFamily="2" charset="2"/>
              <a:buNone/>
            </a:pPr>
            <a:endParaRPr lang="en-US" altLang="en-US" sz="2800" smtClean="0"/>
          </a:p>
          <a:p>
            <a:pPr lvl="2" eaLnBrk="1" hangingPunct="1">
              <a:lnSpc>
                <a:spcPct val="80000"/>
              </a:lnSpc>
              <a:buClr>
                <a:schemeClr val="tx2"/>
              </a:buClr>
              <a:buFont typeface="Wingdings" pitchFamily="2" charset="2"/>
              <a:buNone/>
            </a:pPr>
            <a:r>
              <a:rPr lang="en-US" altLang="en-US" smtClean="0"/>
              <a:t>  		</a:t>
            </a:r>
            <a:r>
              <a:rPr lang="en-US" altLang="en-US" b="1" smtClean="0">
                <a:solidFill>
                  <a:schemeClr val="tx2"/>
                </a:solidFill>
              </a:rPr>
              <a:t>Living Well Evidence Grade - Level Ib*</a:t>
            </a:r>
          </a:p>
          <a:p>
            <a:pPr lvl="2" eaLnBrk="1" hangingPunct="1">
              <a:lnSpc>
                <a:spcPct val="80000"/>
              </a:lnSpc>
              <a:buClr>
                <a:schemeClr val="tx2"/>
              </a:buClr>
              <a:buFont typeface="Wingdings" pitchFamily="2" charset="2"/>
              <a:buNone/>
            </a:pPr>
            <a:endParaRPr lang="en-US" altLang="en-US" b="1" smtClean="0">
              <a:solidFill>
                <a:schemeClr val="tx2"/>
              </a:solidFill>
            </a:endParaRPr>
          </a:p>
          <a:p>
            <a:pPr lvl="1" eaLnBrk="1" hangingPunct="1">
              <a:lnSpc>
                <a:spcPct val="80000"/>
              </a:lnSpc>
              <a:buClr>
                <a:schemeClr val="folHlink"/>
              </a:buClr>
              <a:buFontTx/>
              <a:buNone/>
            </a:pPr>
            <a:r>
              <a:rPr lang="en-US" altLang="en-US" sz="2400" smtClean="0"/>
              <a:t>*</a:t>
            </a:r>
            <a:r>
              <a:rPr lang="en-US" altLang="en-US" sz="1800" smtClean="0"/>
              <a:t>Level Ib - evidence from at least 1 randomized controlled trial, U.S. Agency for Healthcare Research &amp; Quality 1992 Evidence Rating Guidelines</a:t>
            </a:r>
            <a:endParaRPr lang="en-US" altLang="en-US" sz="1800" smtClean="0">
              <a:solidFill>
                <a:schemeClr val="tx2"/>
              </a:solidFill>
            </a:endParaRPr>
          </a:p>
          <a:p>
            <a:pPr>
              <a:lnSpc>
                <a:spcPct val="80000"/>
              </a:lnSpc>
              <a:buFont typeface="Arial" charset="0"/>
              <a:buNone/>
            </a:pPr>
            <a:endParaRPr lang="en-US" sz="28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a:xfrm>
            <a:off x="0" y="304800"/>
            <a:ext cx="9144000" cy="1143000"/>
          </a:xfrm>
        </p:spPr>
        <p:txBody>
          <a:bodyPr/>
          <a:lstStyle/>
          <a:p>
            <a:pPr eaLnBrk="1" hangingPunct="1"/>
            <a:r>
              <a:rPr lang="en-US" altLang="en-US" sz="3600" b="1" smtClean="0"/>
              <a:t>Health and Recovery Peer Program</a:t>
            </a:r>
            <a:r>
              <a:rPr lang="en-US" altLang="en-US" sz="4000" b="1" smtClean="0"/>
              <a:t> </a:t>
            </a:r>
            <a:r>
              <a:rPr lang="en-US" altLang="en-US" sz="2800" b="1" smtClean="0"/>
              <a:t>(HARP)</a:t>
            </a:r>
            <a:br>
              <a:rPr lang="en-US" altLang="en-US" sz="2800" b="1" smtClean="0"/>
            </a:br>
            <a:r>
              <a:rPr lang="en-US" altLang="en-US" sz="2800" b="1" smtClean="0"/>
              <a:t>Health promotion model developed for research study</a:t>
            </a:r>
            <a:r>
              <a:rPr lang="en-US" altLang="en-US" sz="2800" smtClean="0"/>
              <a:t> </a:t>
            </a:r>
          </a:p>
        </p:txBody>
      </p:sp>
      <p:sp>
        <p:nvSpPr>
          <p:cNvPr id="30722" name="Rectangle 3"/>
          <p:cNvSpPr>
            <a:spLocks noGrp="1" noChangeArrowheads="1"/>
          </p:cNvSpPr>
          <p:nvPr>
            <p:ph type="body" idx="1"/>
          </p:nvPr>
        </p:nvSpPr>
        <p:spPr>
          <a:xfrm>
            <a:off x="228600" y="1447800"/>
            <a:ext cx="8686800" cy="5410200"/>
          </a:xfrm>
        </p:spPr>
        <p:txBody>
          <a:bodyPr/>
          <a:lstStyle/>
          <a:p>
            <a:pPr lvl="1" eaLnBrk="1" hangingPunct="1">
              <a:buClr>
                <a:schemeClr val="tx2"/>
              </a:buClr>
              <a:buFont typeface="Wingdings" pitchFamily="2" charset="2"/>
              <a:buChar char="Ø"/>
            </a:pPr>
            <a:r>
              <a:rPr lang="en-US" altLang="en-US" sz="2600" smtClean="0"/>
              <a:t>Randomized controlled trial of 6-week HARP group sessions compared to services as usual</a:t>
            </a:r>
          </a:p>
          <a:p>
            <a:pPr lvl="1" eaLnBrk="1" hangingPunct="1">
              <a:buClr>
                <a:schemeClr val="tx2"/>
              </a:buClr>
              <a:buFont typeface="Wingdings" pitchFamily="2" charset="2"/>
              <a:buChar char="Ø"/>
            </a:pPr>
            <a:r>
              <a:rPr lang="en-US" altLang="en-US" sz="2400" smtClean="0"/>
              <a:t>At 6-month follow-up, compared to controls, HARP participants reported significant improvements in physical activity, # visits to primary care doctors, medication adherence, physical health- related quality of life, and perceived ability to manage one’s illness and health behaviors (Druss et al., 2010). </a:t>
            </a:r>
          </a:p>
          <a:p>
            <a:pPr lvl="2" eaLnBrk="1" hangingPunct="1">
              <a:buClr>
                <a:schemeClr val="tx2"/>
              </a:buClr>
              <a:buFont typeface="Wingdings" pitchFamily="2" charset="2"/>
              <a:buNone/>
            </a:pPr>
            <a:endParaRPr lang="en-US" altLang="en-US" smtClean="0"/>
          </a:p>
          <a:p>
            <a:pPr lvl="2" eaLnBrk="1" hangingPunct="1">
              <a:buClr>
                <a:schemeClr val="tx2"/>
              </a:buClr>
              <a:buFont typeface="Wingdings" pitchFamily="2" charset="2"/>
              <a:buNone/>
            </a:pPr>
            <a:r>
              <a:rPr lang="en-US" altLang="en-US" smtClean="0"/>
              <a:t>  		</a:t>
            </a:r>
            <a:r>
              <a:rPr lang="en-US" altLang="en-US" b="1" smtClean="0">
                <a:solidFill>
                  <a:schemeClr val="tx2"/>
                </a:solidFill>
              </a:rPr>
              <a:t>HARP Evidence Grade - Level Ib*</a:t>
            </a:r>
          </a:p>
          <a:p>
            <a:pPr lvl="2" eaLnBrk="1" hangingPunct="1">
              <a:buClr>
                <a:schemeClr val="tx2"/>
              </a:buClr>
              <a:buFont typeface="Wingdings" pitchFamily="2" charset="2"/>
              <a:buNone/>
            </a:pPr>
            <a:endParaRPr lang="en-US" altLang="en-US" b="1" smtClean="0">
              <a:solidFill>
                <a:schemeClr val="tx2"/>
              </a:solidFill>
            </a:endParaRPr>
          </a:p>
          <a:p>
            <a:pPr lvl="1" eaLnBrk="1" hangingPunct="1">
              <a:buClr>
                <a:schemeClr val="folHlink"/>
              </a:buClr>
              <a:buFontTx/>
              <a:buNone/>
            </a:pPr>
            <a:r>
              <a:rPr lang="en-US" altLang="en-US" sz="2400" smtClean="0"/>
              <a:t>*</a:t>
            </a:r>
            <a:r>
              <a:rPr lang="en-US" altLang="en-US" sz="1800" smtClean="0"/>
              <a:t>Level Ib - evidence from at least 1 randomized controlled trial, U.S. Agency for Healthcare Research &amp; Quality 1992 Evidence Rating Guidelines</a:t>
            </a:r>
            <a:endParaRPr lang="en-US" altLang="en-US" sz="1800" smtClean="0">
              <a:solidFill>
                <a:schemeClr val="tx2"/>
              </a:solidFill>
            </a:endParaRPr>
          </a:p>
          <a:p>
            <a:pPr lvl="1" eaLnBrk="1" hangingPunct="1">
              <a:buClr>
                <a:schemeClr val="folHlink"/>
              </a:buClr>
              <a:buFontTx/>
              <a:buNone/>
            </a:pPr>
            <a:endParaRPr lang="en-US" altLang="en-US" sz="1800" smtClean="0"/>
          </a:p>
          <a:p>
            <a:pPr lvl="1" eaLnBrk="1" hangingPunct="1">
              <a:buClr>
                <a:schemeClr val="folHlink"/>
              </a:buClr>
              <a:buSzPct val="80000"/>
              <a:buFont typeface="Wingdings" pitchFamily="2" charset="2"/>
              <a:buNone/>
            </a:pPr>
            <a:endParaRPr lang="en-US" alt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a:xfrm>
            <a:off x="838200" y="381000"/>
            <a:ext cx="7467600" cy="1143000"/>
          </a:xfrm>
        </p:spPr>
        <p:txBody>
          <a:bodyPr/>
          <a:lstStyle/>
          <a:p>
            <a:pPr eaLnBrk="1" hangingPunct="1"/>
            <a:r>
              <a:rPr lang="en-US" altLang="en-US" sz="4000" b="1" smtClean="0"/>
              <a:t>Peer Case Management Services</a:t>
            </a:r>
            <a:br>
              <a:rPr lang="en-US" altLang="en-US" sz="4000" b="1" smtClean="0"/>
            </a:br>
            <a:r>
              <a:rPr lang="en-US" altLang="en-US" sz="2800" b="1" smtClean="0"/>
              <a:t>(Peer staff deliver traditional clinical services)</a:t>
            </a:r>
            <a:endParaRPr lang="en-US" altLang="en-US" sz="2800" smtClean="0"/>
          </a:p>
        </p:txBody>
      </p:sp>
      <p:sp>
        <p:nvSpPr>
          <p:cNvPr id="9219" name="Rectangle 3"/>
          <p:cNvSpPr>
            <a:spLocks noGrp="1" noChangeArrowheads="1"/>
          </p:cNvSpPr>
          <p:nvPr>
            <p:ph type="body" idx="4294967295"/>
          </p:nvPr>
        </p:nvSpPr>
        <p:spPr>
          <a:xfrm>
            <a:off x="152400" y="1676400"/>
            <a:ext cx="8534400" cy="5638800"/>
          </a:xfrm>
        </p:spPr>
        <p:txBody>
          <a:bodyPr rtlCol="0">
            <a:normAutofit/>
          </a:bodyPr>
          <a:lstStyle/>
          <a:p>
            <a:pPr lvl="1" eaLnBrk="1" fontAlgn="auto" hangingPunct="1">
              <a:spcAft>
                <a:spcPts val="0"/>
              </a:spcAft>
              <a:buClr>
                <a:schemeClr val="tx2"/>
              </a:buClr>
              <a:buFont typeface="Wingdings" pitchFamily="2" charset="2"/>
              <a:buChar char="Ø"/>
              <a:defRPr/>
            </a:pPr>
            <a:r>
              <a:rPr lang="en-US" altLang="en-US" dirty="0" smtClean="0"/>
              <a:t>3-arm RCT comparing Assertive Community Treatment (ACT) from peers, non-peer ACT, &amp; services as usual (Clarke et al., 2000) found peer ACT recipients had fewer hospitalizations &amp; longer community tenure </a:t>
            </a:r>
          </a:p>
          <a:p>
            <a:pPr lvl="1" eaLnBrk="1" fontAlgn="auto" hangingPunct="1">
              <a:spcAft>
                <a:spcPts val="0"/>
              </a:spcAft>
              <a:buClr>
                <a:schemeClr val="tx2"/>
              </a:buClr>
              <a:buFont typeface="Wingdings" pitchFamily="2" charset="2"/>
              <a:buChar char="Ø"/>
              <a:defRPr/>
            </a:pPr>
            <a:r>
              <a:rPr lang="en-US" altLang="en-US" dirty="0" smtClean="0"/>
              <a:t>RCT of Intensive Case Management (Solomon &amp; </a:t>
            </a:r>
            <a:r>
              <a:rPr lang="en-US" altLang="en-US" dirty="0" err="1" smtClean="0"/>
              <a:t>Draine</a:t>
            </a:r>
            <a:r>
              <a:rPr lang="en-US" altLang="en-US" dirty="0" smtClean="0"/>
              <a:t>, 1999) from peers vs. non-peers found no significant outcome differences</a:t>
            </a:r>
          </a:p>
          <a:p>
            <a:pPr marL="457200" lvl="1" indent="0" algn="ctr" eaLnBrk="1" fontAlgn="auto" hangingPunct="1">
              <a:spcAft>
                <a:spcPts val="0"/>
              </a:spcAft>
              <a:buClr>
                <a:schemeClr val="tx2"/>
              </a:buClr>
              <a:buFont typeface="Arial" panose="020B0604020202020204" pitchFamily="34" charset="0"/>
              <a:buNone/>
              <a:defRPr/>
            </a:pPr>
            <a:r>
              <a:rPr lang="en-US" altLang="en-US" sz="2600" dirty="0" smtClean="0">
                <a:solidFill>
                  <a:schemeClr val="tx2"/>
                </a:solidFill>
              </a:rPr>
              <a:t>Peer Case Management Evidence Grade - Level </a:t>
            </a:r>
            <a:r>
              <a:rPr lang="en-US" altLang="en-US" sz="2600" dirty="0" err="1" smtClean="0">
                <a:solidFill>
                  <a:schemeClr val="tx2"/>
                </a:solidFill>
              </a:rPr>
              <a:t>Ib</a:t>
            </a:r>
            <a:r>
              <a:rPr lang="en-US" altLang="en-US" sz="2600" dirty="0" smtClean="0">
                <a:solidFill>
                  <a:schemeClr val="tx2"/>
                </a:solidFill>
              </a:rPr>
              <a:t>*</a:t>
            </a:r>
          </a:p>
          <a:p>
            <a:pPr lvl="1" eaLnBrk="1" fontAlgn="auto" hangingPunct="1">
              <a:spcAft>
                <a:spcPts val="0"/>
              </a:spcAft>
              <a:buClr>
                <a:schemeClr val="folHlink"/>
              </a:buClr>
              <a:buFontTx/>
              <a:buNone/>
              <a:defRPr/>
            </a:pPr>
            <a:r>
              <a:rPr lang="en-US" altLang="en-US" sz="2600" dirty="0" smtClean="0"/>
              <a:t>*</a:t>
            </a:r>
            <a:r>
              <a:rPr lang="en-US" altLang="en-US" sz="1800" dirty="0" smtClean="0"/>
              <a:t>Level </a:t>
            </a:r>
            <a:r>
              <a:rPr lang="en-US" altLang="en-US" sz="1800" dirty="0" err="1" smtClean="0"/>
              <a:t>Ib</a:t>
            </a:r>
            <a:r>
              <a:rPr lang="en-US" altLang="en-US" sz="1800" dirty="0" smtClean="0"/>
              <a:t> - evidence from at least 1 randomized controlled trial, U.S. Agency for Healthcare Research &amp; Quality 1992 Evidence Rating Guidelines</a:t>
            </a:r>
          </a:p>
          <a:p>
            <a:pPr eaLnBrk="1" fontAlgn="auto" hangingPunct="1">
              <a:spcAft>
                <a:spcPts val="0"/>
              </a:spcAft>
              <a:buFont typeface="Arial" panose="020B0604020202020204" pitchFamily="34" charset="0"/>
              <a:buChar char="•"/>
              <a:defRPr/>
            </a:pPr>
            <a:endParaRPr lang="en-US" altLang="en-US" sz="1800" dirty="0" smtClean="0">
              <a:solidFill>
                <a:schemeClr val="folHlink"/>
              </a:solidFill>
            </a:endParaRPr>
          </a:p>
          <a:p>
            <a:pPr eaLnBrk="1" fontAlgn="auto" hangingPunct="1">
              <a:spcAft>
                <a:spcPts val="0"/>
              </a:spcAft>
              <a:buFont typeface="Arial" panose="020B0604020202020204" pitchFamily="34" charset="0"/>
              <a:buChar char="•"/>
              <a:defRPr/>
            </a:pPr>
            <a:endParaRPr lang="en-US" altLang="en-US" sz="2800" dirty="0" smtClean="0"/>
          </a:p>
          <a:p>
            <a:pPr lvl="1" eaLnBrk="1" fontAlgn="auto" hangingPunct="1">
              <a:spcAft>
                <a:spcPts val="0"/>
              </a:spcAft>
              <a:buClr>
                <a:schemeClr val="folHlink"/>
              </a:buClr>
              <a:buSzPct val="80000"/>
              <a:buFontTx/>
              <a:buChar char="•"/>
              <a:defRPr/>
            </a:pPr>
            <a:endParaRPr lang="en-US" altLang="en-US" sz="26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a:xfrm>
            <a:off x="685800" y="304800"/>
            <a:ext cx="7772400" cy="685800"/>
          </a:xfrm>
        </p:spPr>
        <p:txBody>
          <a:bodyPr/>
          <a:lstStyle/>
          <a:p>
            <a:pPr eaLnBrk="1" hangingPunct="1"/>
            <a:r>
              <a:rPr lang="en-US" altLang="en-US" sz="2800" b="1" smtClean="0"/>
              <a:t>Additional Studies</a:t>
            </a:r>
          </a:p>
        </p:txBody>
      </p:sp>
      <p:sp>
        <p:nvSpPr>
          <p:cNvPr id="15363" name="Rectangle 3"/>
          <p:cNvSpPr>
            <a:spLocks noGrp="1" noChangeArrowheads="1"/>
          </p:cNvSpPr>
          <p:nvPr>
            <p:ph type="body" idx="1"/>
          </p:nvPr>
        </p:nvSpPr>
        <p:spPr>
          <a:xfrm>
            <a:off x="381000" y="1295400"/>
            <a:ext cx="8458200" cy="5638800"/>
          </a:xfrm>
        </p:spPr>
        <p:txBody>
          <a:bodyPr rtlCol="0">
            <a:normAutofit fontScale="85000" lnSpcReduction="10000"/>
          </a:bodyPr>
          <a:lstStyle/>
          <a:p>
            <a:pPr eaLnBrk="1" fontAlgn="auto" hangingPunct="1">
              <a:lnSpc>
                <a:spcPct val="90000"/>
              </a:lnSpc>
              <a:spcAft>
                <a:spcPts val="0"/>
              </a:spcAft>
              <a:buFont typeface="Arial" panose="020B0604020202020204" pitchFamily="34" charset="0"/>
              <a:buChar char="•"/>
              <a:defRPr/>
            </a:pPr>
            <a:r>
              <a:rPr lang="en-US" altLang="en-US" smtClean="0"/>
              <a:t>O’Donnell et al. (1999) 3-arm RCT compared 1) client focused case management (CFCM), 2) CGCM + advocacy, and 3) standard CM. Not all advocates were consumers, advocacy not described in detail, and no fidelity reported. No differences in participant outcomes.</a:t>
            </a:r>
          </a:p>
          <a:p>
            <a:pPr eaLnBrk="1" fontAlgn="auto" hangingPunct="1">
              <a:lnSpc>
                <a:spcPct val="90000"/>
              </a:lnSpc>
              <a:spcAft>
                <a:spcPts val="0"/>
              </a:spcAft>
              <a:buFont typeface="Arial" panose="020B0604020202020204" pitchFamily="34" charset="0"/>
              <a:buChar char="•"/>
              <a:defRPr/>
            </a:pPr>
            <a:r>
              <a:rPr lang="en-US" altLang="en-US" smtClean="0"/>
              <a:t>Sells et al. (2006) RCT compared “broad based” case management (no model specified or fidelity reported) from peer providers vs. non peer providers. Participants reported higher positive regard from peer CMs than non-peers at 6 but not 12 months. </a:t>
            </a:r>
          </a:p>
          <a:p>
            <a:pPr eaLnBrk="1" fontAlgn="auto" hangingPunct="1">
              <a:lnSpc>
                <a:spcPct val="90000"/>
              </a:lnSpc>
              <a:spcAft>
                <a:spcPts val="0"/>
              </a:spcAft>
              <a:buFont typeface="Arial" panose="020B0604020202020204" pitchFamily="34" charset="0"/>
              <a:buChar char="•"/>
              <a:defRPr/>
            </a:pPr>
            <a:r>
              <a:rPr lang="en-US" altLang="en-US" smtClean="0"/>
              <a:t>Davidson et al. (2004) 3-arm RCT compared 1) $ stipend only, 2) $ + supported socialization (SS) with peer, 2)  $ + SS with non-peer. SS fidelity not reported. Found no differences between conditions.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609600"/>
            <a:ext cx="7772400" cy="609600"/>
          </a:xfrm>
        </p:spPr>
        <p:txBody>
          <a:bodyPr rtlCol="0">
            <a:normAutofit fontScale="90000"/>
          </a:bodyPr>
          <a:lstStyle/>
          <a:p>
            <a:pPr eaLnBrk="1" fontAlgn="auto" hangingPunct="1">
              <a:spcAft>
                <a:spcPts val="0"/>
              </a:spcAft>
              <a:defRPr/>
            </a:pPr>
            <a:r>
              <a:rPr lang="en-US" altLang="en-US" smtClean="0"/>
              <a:t>Conclusions</a:t>
            </a:r>
          </a:p>
        </p:txBody>
      </p:sp>
      <p:sp>
        <p:nvSpPr>
          <p:cNvPr id="35842" name="Rectangle 3"/>
          <p:cNvSpPr>
            <a:spLocks noGrp="1" noChangeArrowheads="1"/>
          </p:cNvSpPr>
          <p:nvPr>
            <p:ph type="body" idx="1"/>
          </p:nvPr>
        </p:nvSpPr>
        <p:spPr>
          <a:xfrm>
            <a:off x="685800" y="1219200"/>
            <a:ext cx="8077200" cy="4876800"/>
          </a:xfrm>
        </p:spPr>
        <p:txBody>
          <a:bodyPr/>
          <a:lstStyle/>
          <a:p>
            <a:pPr eaLnBrk="1" hangingPunct="1">
              <a:lnSpc>
                <a:spcPct val="90000"/>
              </a:lnSpc>
            </a:pPr>
            <a:r>
              <a:rPr lang="en-US" altLang="en-US" smtClean="0"/>
              <a:t>When interventions are well-defined models (WRAP, HARP, Living Well) &amp; peers achieve high model fidelity, outcomes are superior to outcomes of Ss receiving services as usual. </a:t>
            </a:r>
          </a:p>
          <a:p>
            <a:pPr eaLnBrk="1" hangingPunct="1">
              <a:lnSpc>
                <a:spcPct val="90000"/>
              </a:lnSpc>
            </a:pPr>
            <a:r>
              <a:rPr lang="en-US" altLang="en-US" smtClean="0"/>
              <a:t>Outcomes of Ss receiving loosely defined peer services (supported socialization, consumer advocacy, borad-based case management) without fidelity monitoring tend be no different than non-peer services or services as usual.</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pPr eaLnBrk="1" hangingPunct="1"/>
            <a:r>
              <a:rPr lang="en-US" smtClean="0"/>
              <a:t>What is a MH Peer?</a:t>
            </a:r>
          </a:p>
        </p:txBody>
      </p:sp>
      <p:sp>
        <p:nvSpPr>
          <p:cNvPr id="15362" name="Content Placeholder 2"/>
          <p:cNvSpPr>
            <a:spLocks noGrp="1"/>
          </p:cNvSpPr>
          <p:nvPr>
            <p:ph idx="1"/>
          </p:nvPr>
        </p:nvSpPr>
        <p:spPr/>
        <p:txBody>
          <a:bodyPr/>
          <a:lstStyle/>
          <a:p>
            <a:pPr marL="0" indent="0" eaLnBrk="1" hangingPunct="1">
              <a:buFont typeface="Arial" charset="0"/>
              <a:buNone/>
            </a:pPr>
            <a:r>
              <a:rPr lang="en-US" smtClean="0"/>
              <a:t>A person who…</a:t>
            </a:r>
          </a:p>
          <a:p>
            <a:pPr marL="0" indent="0" eaLnBrk="1" hangingPunct="1"/>
            <a:r>
              <a:rPr lang="en-US" smtClean="0"/>
              <a:t>has experienced mental illness</a:t>
            </a:r>
          </a:p>
          <a:p>
            <a:pPr marL="0" indent="0" eaLnBrk="1" hangingPunct="1"/>
            <a:r>
              <a:rPr lang="en-US" smtClean="0"/>
              <a:t>has receive MH services</a:t>
            </a:r>
          </a:p>
          <a:p>
            <a:pPr marL="0" indent="0" eaLnBrk="1" hangingPunct="1"/>
            <a:r>
              <a:rPr lang="en-US" smtClean="0"/>
              <a:t>is in recovery &amp; functioning well enough to assist others</a:t>
            </a:r>
          </a:p>
          <a:p>
            <a:pPr marL="0" indent="0" eaLnBrk="1" hangingPunct="1"/>
            <a:r>
              <a:rPr lang="en-US" smtClean="0"/>
              <a:t>is willing to disclose their mental health problems publicly in order to assist others </a:t>
            </a:r>
          </a:p>
          <a:p>
            <a:pPr marL="0" indent="0" eaLnBrk="1" hangingPunct="1"/>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xfrm>
            <a:off x="685800" y="914400"/>
            <a:ext cx="7772400" cy="609600"/>
          </a:xfrm>
        </p:spPr>
        <p:txBody>
          <a:bodyPr rtlCol="0">
            <a:normAutofit fontScale="90000"/>
          </a:bodyPr>
          <a:lstStyle/>
          <a:p>
            <a:pPr eaLnBrk="1" fontAlgn="auto" hangingPunct="1">
              <a:spcAft>
                <a:spcPts val="0"/>
              </a:spcAft>
              <a:defRPr/>
            </a:pPr>
            <a:r>
              <a:rPr lang="en-US" altLang="en-US" smtClean="0"/>
              <a:t>Conclusions (cont.)</a:t>
            </a:r>
          </a:p>
        </p:txBody>
      </p:sp>
      <p:sp>
        <p:nvSpPr>
          <p:cNvPr id="36866" name="Rectangle 3"/>
          <p:cNvSpPr>
            <a:spLocks noGrp="1" noChangeArrowheads="1"/>
          </p:cNvSpPr>
          <p:nvPr>
            <p:ph type="body" idx="1"/>
          </p:nvPr>
        </p:nvSpPr>
        <p:spPr>
          <a:xfrm>
            <a:off x="685800" y="1752600"/>
            <a:ext cx="8077200" cy="4876800"/>
          </a:xfrm>
        </p:spPr>
        <p:txBody>
          <a:bodyPr/>
          <a:lstStyle/>
          <a:p>
            <a:pPr eaLnBrk="1" hangingPunct="1">
              <a:lnSpc>
                <a:spcPct val="90000"/>
              </a:lnSpc>
            </a:pPr>
            <a:r>
              <a:rPr lang="en-US" altLang="en-US" sz="2800" smtClean="0"/>
              <a:t>States’ peer workforces are sizable and should be viewed as distinct workforce entities with their own needs and strengths.</a:t>
            </a:r>
          </a:p>
          <a:p>
            <a:pPr eaLnBrk="1" hangingPunct="1">
              <a:lnSpc>
                <a:spcPct val="90000"/>
              </a:lnSpc>
            </a:pPr>
            <a:r>
              <a:rPr lang="en-US" altLang="en-US" sz="2800" smtClean="0"/>
              <a:t>Need for workforce analysis &amp; initiatives to support peer service provider training and growth.</a:t>
            </a:r>
          </a:p>
          <a:p>
            <a:pPr eaLnBrk="1" hangingPunct="1">
              <a:lnSpc>
                <a:spcPct val="90000"/>
              </a:lnSpc>
            </a:pPr>
            <a:r>
              <a:rPr lang="en-US" altLang="en-US" sz="2800" smtClean="0"/>
              <a:t>Peer workforces exist at multiple levels in multiple contexts e.g., within managed care organizations, individual service provider agencies, as independent entities.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a:xfrm>
            <a:off x="457200" y="838200"/>
            <a:ext cx="8458200" cy="990600"/>
          </a:xfrm>
        </p:spPr>
        <p:txBody>
          <a:bodyPr/>
          <a:lstStyle/>
          <a:p>
            <a:pPr eaLnBrk="1" hangingPunct="1"/>
            <a:r>
              <a:rPr lang="en-US" altLang="en-US" b="1" smtClean="0"/>
              <a:t>For further information</a:t>
            </a:r>
          </a:p>
        </p:txBody>
      </p:sp>
      <p:sp>
        <p:nvSpPr>
          <p:cNvPr id="37890" name="Rectangle 3"/>
          <p:cNvSpPr>
            <a:spLocks noGrp="1" noChangeArrowheads="1"/>
          </p:cNvSpPr>
          <p:nvPr>
            <p:ph type="body" idx="1"/>
          </p:nvPr>
        </p:nvSpPr>
        <p:spPr>
          <a:xfrm>
            <a:off x="457200" y="2286000"/>
            <a:ext cx="8458200" cy="5105400"/>
          </a:xfrm>
        </p:spPr>
        <p:txBody>
          <a:bodyPr/>
          <a:lstStyle/>
          <a:p>
            <a:pPr eaLnBrk="1" hangingPunct="1">
              <a:lnSpc>
                <a:spcPct val="90000"/>
              </a:lnSpc>
              <a:buFontTx/>
              <a:buNone/>
            </a:pPr>
            <a:r>
              <a:rPr lang="en-US" altLang="en-US" sz="4000" smtClean="0"/>
              <a:t>UIC Center website…</a:t>
            </a:r>
          </a:p>
          <a:p>
            <a:pPr algn="ctr" eaLnBrk="1" hangingPunct="1">
              <a:lnSpc>
                <a:spcPct val="90000"/>
              </a:lnSpc>
              <a:buFontTx/>
              <a:buNone/>
            </a:pPr>
            <a:r>
              <a:rPr lang="en-US" altLang="en-US" sz="3600" smtClean="0">
                <a:solidFill>
                  <a:schemeClr val="accent2"/>
                </a:solidFill>
                <a:hlinkClick r:id="rId2"/>
              </a:rPr>
              <a:t>http://ww.psych.uic.edu/uicnrtc</a:t>
            </a:r>
            <a:endParaRPr lang="en-US" altLang="en-US" sz="3600" smtClean="0">
              <a:solidFill>
                <a:schemeClr val="accent2"/>
              </a:solidFill>
            </a:endParaRPr>
          </a:p>
          <a:p>
            <a:pPr eaLnBrk="1" hangingPunct="1">
              <a:lnSpc>
                <a:spcPct val="90000"/>
              </a:lnSpc>
              <a:buFontTx/>
              <a:buNone/>
            </a:pPr>
            <a:r>
              <a:rPr lang="en-US" altLang="en-US" sz="4000" smtClean="0"/>
              <a:t>Pillars of Peer Support website…</a:t>
            </a:r>
          </a:p>
          <a:p>
            <a:pPr algn="ctr" eaLnBrk="1" hangingPunct="1">
              <a:lnSpc>
                <a:spcPct val="90000"/>
              </a:lnSpc>
              <a:buFontTx/>
              <a:buNone/>
            </a:pPr>
            <a:r>
              <a:rPr lang="en-US" altLang="en-US" sz="3600" smtClean="0"/>
              <a:t>http://www.pillarsofpeersupport.org/</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a:xfrm>
            <a:off x="838200" y="381000"/>
            <a:ext cx="7772400" cy="914400"/>
          </a:xfrm>
        </p:spPr>
        <p:txBody>
          <a:bodyPr/>
          <a:lstStyle/>
          <a:p>
            <a:pPr eaLnBrk="1" hangingPunct="1"/>
            <a:r>
              <a:rPr lang="en-US" altLang="en-US" b="1" smtClean="0"/>
              <a:t>Why Peer Services?</a:t>
            </a:r>
          </a:p>
        </p:txBody>
      </p:sp>
      <p:sp>
        <p:nvSpPr>
          <p:cNvPr id="105475" name="Rectangle 3"/>
          <p:cNvSpPr>
            <a:spLocks noGrp="1" noChangeArrowheads="1"/>
          </p:cNvSpPr>
          <p:nvPr>
            <p:ph type="body" idx="1"/>
          </p:nvPr>
        </p:nvSpPr>
        <p:spPr>
          <a:xfrm>
            <a:off x="304800" y="1600200"/>
            <a:ext cx="8686800" cy="5105400"/>
          </a:xfrm>
        </p:spPr>
        <p:txBody>
          <a:bodyPr rtlCol="0">
            <a:normAutofit lnSpcReduction="10000"/>
          </a:bodyPr>
          <a:lstStyle/>
          <a:p>
            <a:pPr eaLnBrk="1" fontAlgn="auto" hangingPunct="1">
              <a:spcAft>
                <a:spcPts val="0"/>
              </a:spcAft>
              <a:buFontTx/>
              <a:buNone/>
              <a:defRPr/>
            </a:pPr>
            <a:r>
              <a:rPr lang="en-US" altLang="en-US" sz="2800" b="1" dirty="0" smtClean="0"/>
              <a:t>From </a:t>
            </a:r>
            <a:r>
              <a:rPr lang="en-US" altLang="en-US" sz="2800" b="1" i="1" dirty="0" smtClean="0"/>
              <a:t>Pillars of Peer Support (Daniels et al., 2010)</a:t>
            </a:r>
          </a:p>
          <a:p>
            <a:pPr eaLnBrk="1" fontAlgn="auto" hangingPunct="1">
              <a:spcAft>
                <a:spcPts val="0"/>
              </a:spcAft>
              <a:buFontTx/>
              <a:buNone/>
              <a:defRPr/>
            </a:pPr>
            <a:r>
              <a:rPr lang="en-US" altLang="en-US" sz="2800" dirty="0" smtClean="0"/>
              <a:t>Key characteristics differentiating peer specialist services from traditional clinical services</a:t>
            </a:r>
          </a:p>
          <a:p>
            <a:pPr eaLnBrk="1" fontAlgn="auto" hangingPunct="1">
              <a:spcAft>
                <a:spcPts val="0"/>
              </a:spcAft>
              <a:buFont typeface="Arial" panose="020B0604020202020204" pitchFamily="34" charset="0"/>
              <a:buChar char="•"/>
              <a:defRPr/>
            </a:pPr>
            <a:r>
              <a:rPr lang="en-US" altLang="en-US" sz="2800" dirty="0" smtClean="0"/>
              <a:t>peers operate on the basis of lived experience as well as training</a:t>
            </a:r>
          </a:p>
          <a:p>
            <a:pPr eaLnBrk="1" fontAlgn="auto" hangingPunct="1">
              <a:spcAft>
                <a:spcPts val="0"/>
              </a:spcAft>
              <a:buFont typeface="Arial" panose="020B0604020202020204" pitchFamily="34" charset="0"/>
              <a:buChar char="•"/>
              <a:defRPr/>
            </a:pPr>
            <a:r>
              <a:rPr lang="en-US" altLang="en-US" sz="2800" dirty="0" smtClean="0"/>
              <a:t>draw on their experiential knowledge to build supportive relationships with service recipients</a:t>
            </a:r>
          </a:p>
          <a:p>
            <a:pPr eaLnBrk="1" fontAlgn="auto" hangingPunct="1">
              <a:spcAft>
                <a:spcPts val="0"/>
              </a:spcAft>
              <a:buFont typeface="Arial" panose="020B0604020202020204" pitchFamily="34" charset="0"/>
              <a:buChar char="•"/>
              <a:defRPr/>
            </a:pPr>
            <a:r>
              <a:rPr lang="en-US" altLang="en-US" sz="2800" dirty="0" smtClean="0"/>
              <a:t>uniquely qualified to help others formulate goals and objectives for recovery</a:t>
            </a:r>
            <a:endParaRPr lang="en-US" altLang="en-US" sz="2800" dirty="0"/>
          </a:p>
          <a:p>
            <a:pPr marL="0" indent="0" eaLnBrk="1" fontAlgn="auto" hangingPunct="1">
              <a:spcAft>
                <a:spcPts val="0"/>
              </a:spcAft>
              <a:buFont typeface="Arial" panose="020B0604020202020204" pitchFamily="34" charset="0"/>
              <a:buNone/>
              <a:defRPr/>
            </a:pPr>
            <a:r>
              <a:rPr lang="en-US" altLang="en-US" sz="2800" dirty="0" smtClean="0"/>
              <a:t>				</a:t>
            </a:r>
            <a:r>
              <a:rPr lang="en-US" altLang="en-US" sz="2800" dirty="0"/>
              <a:t> </a:t>
            </a:r>
            <a:r>
              <a:rPr lang="en-US" altLang="en-US" sz="2800" dirty="0" smtClean="0"/>
              <a:t> 		</a:t>
            </a:r>
            <a:r>
              <a:rPr lang="en-US" altLang="en-US" sz="2600" dirty="0" smtClean="0"/>
              <a:t>http://www.pillarsofpeersupport.org/</a:t>
            </a:r>
            <a:endParaRPr lang="en-US" altLang="en-US" sz="2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7410" name="Text Box 3"/>
          <p:cNvSpPr txBox="1">
            <a:spLocks noChangeArrowheads="1"/>
          </p:cNvSpPr>
          <p:nvPr/>
        </p:nvSpPr>
        <p:spPr bwMode="auto">
          <a:xfrm>
            <a:off x="2284413" y="762000"/>
            <a:ext cx="4725987" cy="457200"/>
          </a:xfrm>
          <a:prstGeom prst="rect">
            <a:avLst/>
          </a:prstGeom>
          <a:noFill/>
          <a:ln w="9525">
            <a:noFill/>
            <a:miter lim="800000"/>
            <a:headEnd/>
            <a:tailEnd/>
          </a:ln>
        </p:spPr>
        <p:txBody>
          <a:bodyPr wrap="none">
            <a:spAutoFit/>
          </a:bodyPr>
          <a:lstStyle/>
          <a:p>
            <a:r>
              <a:rPr lang="en-US" altLang="en-US">
                <a:latin typeface="Calibri" pitchFamily="34" charset="0"/>
              </a:rPr>
              <a:t>in 22 states with a peer workforce</a:t>
            </a:r>
          </a:p>
        </p:txBody>
      </p:sp>
      <p:sp>
        <p:nvSpPr>
          <p:cNvPr id="17411" name="Text Box 5"/>
          <p:cNvSpPr txBox="1">
            <a:spLocks noChangeArrowheads="1"/>
          </p:cNvSpPr>
          <p:nvPr/>
        </p:nvSpPr>
        <p:spPr bwMode="auto">
          <a:xfrm>
            <a:off x="76200" y="6400800"/>
            <a:ext cx="4243388" cy="581025"/>
          </a:xfrm>
          <a:prstGeom prst="rect">
            <a:avLst/>
          </a:prstGeom>
          <a:noFill/>
          <a:ln w="9525">
            <a:noFill/>
            <a:miter lim="800000"/>
            <a:headEnd/>
            <a:tailEnd/>
          </a:ln>
        </p:spPr>
        <p:txBody>
          <a:bodyPr wrap="none">
            <a:spAutoFit/>
          </a:bodyPr>
          <a:lstStyle/>
          <a:p>
            <a:r>
              <a:rPr lang="en-US" altLang="en-US" sz="1600" b="1" i="1">
                <a:latin typeface="Calibri" pitchFamily="34" charset="0"/>
              </a:rPr>
              <a:t>Pillars of Peer Support</a:t>
            </a:r>
            <a:r>
              <a:rPr lang="en-US" altLang="en-US" sz="1600" b="1">
                <a:latin typeface="Calibri" pitchFamily="34" charset="0"/>
              </a:rPr>
              <a:t>, Daniels et al, 2010</a:t>
            </a:r>
          </a:p>
          <a:p>
            <a:endParaRPr lang="en-US" altLang="en-US" sz="1600">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990600" y="838200"/>
            <a:ext cx="7924800" cy="838200"/>
          </a:xfrm>
        </p:spPr>
        <p:txBody>
          <a:bodyPr rtlCol="0">
            <a:normAutofit fontScale="90000"/>
          </a:bodyPr>
          <a:lstStyle/>
          <a:p>
            <a:pPr eaLnBrk="1" fontAlgn="auto" hangingPunct="1">
              <a:spcAft>
                <a:spcPts val="0"/>
              </a:spcAft>
              <a:defRPr/>
            </a:pPr>
            <a:r>
              <a:rPr lang="en-US" altLang="en-US" smtClean="0"/>
              <a:t>States with Peer Workforces</a:t>
            </a:r>
            <a:r>
              <a:rPr lang="en-US" altLang="en-US" sz="2800" smtClean="0"/>
              <a:t/>
            </a:r>
            <a:br>
              <a:rPr lang="en-US" altLang="en-US" sz="2800" smtClean="0"/>
            </a:br>
            <a:endParaRPr lang="en-US" altLang="en-US" sz="2800" smtClean="0"/>
          </a:p>
        </p:txBody>
      </p:sp>
      <p:sp>
        <p:nvSpPr>
          <p:cNvPr id="18434" name="Rectangle 3"/>
          <p:cNvSpPr>
            <a:spLocks noGrp="1" noChangeArrowheads="1"/>
          </p:cNvSpPr>
          <p:nvPr>
            <p:ph type="body" idx="1"/>
          </p:nvPr>
        </p:nvSpPr>
        <p:spPr>
          <a:xfrm>
            <a:off x="838200" y="1676400"/>
            <a:ext cx="7772400" cy="4572000"/>
          </a:xfrm>
        </p:spPr>
        <p:txBody>
          <a:bodyPr/>
          <a:lstStyle/>
          <a:p>
            <a:pPr eaLnBrk="1" hangingPunct="1"/>
            <a:r>
              <a:rPr lang="en-US" altLang="en-US" sz="2800" smtClean="0"/>
              <a:t>most states have a distinct CPS service code to bill the government for peer specialist services</a:t>
            </a:r>
          </a:p>
          <a:p>
            <a:pPr eaLnBrk="1" hangingPunct="1"/>
            <a:r>
              <a:rPr lang="en-US" altLang="en-US" sz="2800" smtClean="0"/>
              <a:t>all states have minimum number of training hours required for certification (40-80 hours)</a:t>
            </a:r>
          </a:p>
          <a:p>
            <a:pPr eaLnBrk="1" hangingPunct="1"/>
            <a:r>
              <a:rPr lang="en-US" altLang="en-US" sz="2800" smtClean="0"/>
              <a:t>15 of the 17 states have a state certification process for peer specialists</a:t>
            </a:r>
          </a:p>
          <a:p>
            <a:pPr eaLnBrk="1" hangingPunct="1"/>
            <a:r>
              <a:rPr lang="en-US" altLang="en-US" sz="2800" smtClean="0"/>
              <a:t>most common certifying organization is the state mental health authority</a:t>
            </a:r>
          </a:p>
          <a:p>
            <a:pPr eaLnBrk="1" hangingPunct="1">
              <a:buFontTx/>
              <a:buNone/>
            </a:pPr>
            <a:r>
              <a:rPr lang="en-US" altLang="en-US" sz="1800" smtClean="0"/>
              <a:t>					</a:t>
            </a:r>
            <a:r>
              <a:rPr lang="en-US" altLang="en-US" sz="1800" b="1" smtClean="0"/>
              <a:t>From </a:t>
            </a:r>
            <a:r>
              <a:rPr lang="en-US" altLang="en-US" sz="1800" b="1" i="1" smtClean="0"/>
              <a:t>Pillars of Peer Support</a:t>
            </a:r>
            <a:r>
              <a:rPr lang="en-US" altLang="en-US" sz="1800" b="1" smtClean="0"/>
              <a:t>, 2010</a:t>
            </a:r>
            <a:r>
              <a:rPr lang="en-US" altLang="en-US" smtClean="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0" y="381000"/>
            <a:ext cx="9144000" cy="533400"/>
          </a:xfrm>
        </p:spPr>
        <p:txBody>
          <a:bodyPr/>
          <a:lstStyle/>
          <a:p>
            <a:pPr eaLnBrk="1" hangingPunct="1"/>
            <a:r>
              <a:rPr lang="en-US" altLang="en-US" sz="3200" b="1" smtClean="0"/>
              <a:t>Peer-Provided Health &amp; MH Promotion Models*</a:t>
            </a:r>
          </a:p>
        </p:txBody>
      </p:sp>
      <p:sp>
        <p:nvSpPr>
          <p:cNvPr id="19458" name="Rectangle 3"/>
          <p:cNvSpPr>
            <a:spLocks noGrp="1" noChangeArrowheads="1"/>
          </p:cNvSpPr>
          <p:nvPr>
            <p:ph type="body" idx="1"/>
          </p:nvPr>
        </p:nvSpPr>
        <p:spPr>
          <a:xfrm>
            <a:off x="0" y="990600"/>
            <a:ext cx="8991600" cy="5791200"/>
          </a:xfrm>
        </p:spPr>
        <p:txBody>
          <a:bodyPr/>
          <a:lstStyle/>
          <a:p>
            <a:pPr lvl="1" eaLnBrk="1" hangingPunct="1">
              <a:lnSpc>
                <a:spcPct val="90000"/>
              </a:lnSpc>
              <a:buClr>
                <a:schemeClr val="tx2"/>
              </a:buClr>
              <a:buFont typeface="Wingdings" pitchFamily="2" charset="2"/>
              <a:buChar char="Ø"/>
            </a:pPr>
            <a:r>
              <a:rPr lang="en-US" altLang="en-US" sz="2600" smtClean="0"/>
              <a:t>Self-help/mutual support groups (Recovery, GROW, Depression &amp; Bipolar Support Alliance, Schizophrenics Anonymous)</a:t>
            </a:r>
          </a:p>
          <a:p>
            <a:pPr lvl="1" eaLnBrk="1" hangingPunct="1">
              <a:lnSpc>
                <a:spcPct val="90000"/>
              </a:lnSpc>
              <a:buClr>
                <a:schemeClr val="tx2"/>
              </a:buClr>
              <a:buFont typeface="Wingdings" pitchFamily="2" charset="2"/>
              <a:buChar char="Ø"/>
            </a:pPr>
            <a:r>
              <a:rPr lang="en-US" altLang="en-US" sz="2600" smtClean="0"/>
              <a:t>Peer-to-peer education (BRIDGES, Illness Management &amp; Recovery)</a:t>
            </a:r>
          </a:p>
          <a:p>
            <a:pPr lvl="1" eaLnBrk="1" hangingPunct="1">
              <a:lnSpc>
                <a:spcPct val="90000"/>
              </a:lnSpc>
              <a:buClr>
                <a:schemeClr val="tx2"/>
              </a:buClr>
              <a:buFont typeface="Wingdings" pitchFamily="2" charset="2"/>
              <a:buChar char="Ø"/>
            </a:pPr>
            <a:r>
              <a:rPr lang="en-US" altLang="en-US" sz="2600" smtClean="0"/>
              <a:t>Recovery &amp; wellness self-management (WRAP, Taking Charge)</a:t>
            </a:r>
          </a:p>
          <a:p>
            <a:pPr lvl="1" eaLnBrk="1" hangingPunct="1">
              <a:lnSpc>
                <a:spcPct val="90000"/>
              </a:lnSpc>
              <a:buClr>
                <a:schemeClr val="tx2"/>
              </a:buClr>
              <a:buFont typeface="Wingdings" pitchFamily="2" charset="2"/>
              <a:buChar char="Ø"/>
            </a:pPr>
            <a:r>
              <a:rPr lang="en-US" altLang="en-US" sz="2600" smtClean="0"/>
              <a:t>Peer addiction recovery services (AA, Double Trouble)</a:t>
            </a:r>
          </a:p>
          <a:p>
            <a:pPr lvl="1" eaLnBrk="1" hangingPunct="1">
              <a:lnSpc>
                <a:spcPct val="90000"/>
              </a:lnSpc>
              <a:buClr>
                <a:schemeClr val="tx2"/>
              </a:buClr>
              <a:buFont typeface="Wingdings" pitchFamily="2" charset="2"/>
              <a:buChar char="Ø"/>
            </a:pPr>
            <a:r>
              <a:rPr lang="en-US" altLang="en-US" sz="2600" smtClean="0"/>
              <a:t>Employment of peers in programs using established clinical models (ACT, ICM, Supported Employment)</a:t>
            </a:r>
          </a:p>
          <a:p>
            <a:pPr lvl="1" eaLnBrk="1" hangingPunct="1">
              <a:lnSpc>
                <a:spcPct val="90000"/>
              </a:lnSpc>
              <a:buClr>
                <a:schemeClr val="tx2"/>
              </a:buClr>
              <a:buFont typeface="Wingdings" pitchFamily="2" charset="2"/>
              <a:buChar char="Ø"/>
            </a:pPr>
            <a:r>
              <a:rPr lang="en-US" altLang="en-US" sz="2600" smtClean="0"/>
              <a:t>Research-based peer services:  supported socialization (Davidson et al. 2006), consumer advocacy (O’Donnell, 1999), case management (Sells et al., 2006), HARP (Druss et al., 2010), Living Well (Goldberg et al., 2013)</a:t>
            </a:r>
          </a:p>
          <a:p>
            <a:pPr lvl="1" eaLnBrk="1" hangingPunct="1">
              <a:lnSpc>
                <a:spcPct val="90000"/>
              </a:lnSpc>
              <a:buClr>
                <a:schemeClr val="tx2"/>
              </a:buClr>
              <a:buFont typeface="Wingdings" pitchFamily="2" charset="2"/>
              <a:buChar char="Ø"/>
            </a:pPr>
            <a:endParaRPr lang="en-US" altLang="en-US" sz="1900" smtClean="0"/>
          </a:p>
          <a:p>
            <a:pPr lvl="1" eaLnBrk="1" hangingPunct="1">
              <a:lnSpc>
                <a:spcPct val="90000"/>
              </a:lnSpc>
              <a:buClr>
                <a:schemeClr val="folHlink"/>
              </a:buClr>
              <a:buSzPct val="80000"/>
              <a:buFont typeface="Wingdings" pitchFamily="2" charset="2"/>
              <a:buChar char="Ø"/>
            </a:pPr>
            <a:endParaRPr lang="en-US" altLang="en-US" sz="1900" smtClean="0"/>
          </a:p>
        </p:txBody>
      </p:sp>
      <p:sp>
        <p:nvSpPr>
          <p:cNvPr id="19460" name="Text Box 4"/>
          <p:cNvSpPr txBox="1">
            <a:spLocks noChangeArrowheads="1"/>
          </p:cNvSpPr>
          <p:nvPr/>
        </p:nvSpPr>
        <p:spPr bwMode="auto">
          <a:xfrm>
            <a:off x="7543800" y="6361113"/>
            <a:ext cx="1447800" cy="366712"/>
          </a:xfrm>
          <a:prstGeom prst="rect">
            <a:avLst/>
          </a:prstGeom>
          <a:noFill/>
          <a:ln w="9525">
            <a:noFill/>
            <a:miter lim="800000"/>
            <a:headEnd/>
            <a:tailEnd/>
          </a:ln>
          <a:effectLst/>
        </p:spPr>
        <p:txBody>
          <a:bodyPr>
            <a:spAutoFit/>
          </a:bodyPr>
          <a:lstStyle/>
          <a:p>
            <a:r>
              <a:rPr lang="en-US"/>
              <a:t>* Partial list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533400" y="381000"/>
            <a:ext cx="7848600" cy="1981200"/>
          </a:xfrm>
        </p:spPr>
        <p:txBody>
          <a:bodyPr rtlCol="0">
            <a:normAutofit fontScale="90000"/>
          </a:bodyPr>
          <a:lstStyle/>
          <a:p>
            <a:pPr eaLnBrk="1" fontAlgn="auto" hangingPunct="1">
              <a:spcAft>
                <a:spcPts val="0"/>
              </a:spcAft>
              <a:defRPr/>
            </a:pPr>
            <a:r>
              <a:rPr lang="en-US" altLang="en-US" dirty="0" smtClean="0"/>
              <a:t>Type of Evidence Supporting an Intervention Determines its “Grade”</a:t>
            </a:r>
          </a:p>
        </p:txBody>
      </p:sp>
      <p:pic>
        <p:nvPicPr>
          <p:cNvPr id="20482" name="Picture 3"/>
          <p:cNvPicPr>
            <a:picLocks noChangeAspect="1" noChangeArrowheads="1"/>
          </p:cNvPicPr>
          <p:nvPr>
            <p:ph type="body" idx="1"/>
          </p:nvPr>
        </p:nvPicPr>
        <p:blipFill>
          <a:blip r:embed="rId2"/>
          <a:srcRect/>
          <a:stretch>
            <a:fillRect/>
          </a:stretch>
        </p:blipFill>
        <p:spPr>
          <a:xfrm>
            <a:off x="3124200" y="2362200"/>
            <a:ext cx="3581400" cy="3562350"/>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685800" y="381000"/>
            <a:ext cx="7772400" cy="1143000"/>
          </a:xfrm>
        </p:spPr>
        <p:txBody>
          <a:bodyPr/>
          <a:lstStyle/>
          <a:p>
            <a:pPr eaLnBrk="1" hangingPunct="1"/>
            <a:r>
              <a:rPr lang="en-US" altLang="en-US" sz="3200" smtClean="0"/>
              <a:t>US Agency for Healthcare Policy &amp; Research </a:t>
            </a:r>
            <a:br>
              <a:rPr lang="en-US" altLang="en-US" sz="3200" smtClean="0"/>
            </a:br>
            <a:r>
              <a:rPr lang="en-US" altLang="en-US" sz="3200" smtClean="0"/>
              <a:t>Evidence Rating Guidelines</a:t>
            </a:r>
            <a:br>
              <a:rPr lang="en-US" altLang="en-US" sz="3200" smtClean="0"/>
            </a:br>
            <a:endParaRPr lang="en-US" altLang="en-US" sz="3200" smtClean="0"/>
          </a:p>
        </p:txBody>
      </p:sp>
      <p:sp>
        <p:nvSpPr>
          <p:cNvPr id="21506" name="Rectangle 3"/>
          <p:cNvSpPr>
            <a:spLocks noGrp="1" noChangeArrowheads="1"/>
          </p:cNvSpPr>
          <p:nvPr>
            <p:ph type="body" idx="1"/>
          </p:nvPr>
        </p:nvSpPr>
        <p:spPr>
          <a:xfrm>
            <a:off x="304800" y="1447800"/>
            <a:ext cx="8458200" cy="5486400"/>
          </a:xfrm>
        </p:spPr>
        <p:txBody>
          <a:bodyPr/>
          <a:lstStyle/>
          <a:p>
            <a:pPr eaLnBrk="1" hangingPunct="1">
              <a:lnSpc>
                <a:spcPct val="90000"/>
              </a:lnSpc>
              <a:buFontTx/>
              <a:buNone/>
            </a:pPr>
            <a:r>
              <a:rPr lang="en-US" altLang="en-US" sz="2600" smtClean="0"/>
              <a:t>Level Ia	evidence from </a:t>
            </a:r>
            <a:r>
              <a:rPr lang="en-US" altLang="en-US" sz="2600" smtClean="0">
                <a:cs typeface="Times New Roman" pitchFamily="18" charset="0"/>
              </a:rPr>
              <a:t>meta-analysis of multiple 				randomized controlled trials (RCT)</a:t>
            </a:r>
            <a:endParaRPr lang="en-US" altLang="en-US" sz="2600" smtClean="0"/>
          </a:p>
          <a:p>
            <a:pPr eaLnBrk="1" hangingPunct="1">
              <a:lnSpc>
                <a:spcPct val="90000"/>
              </a:lnSpc>
              <a:buFontTx/>
              <a:buNone/>
            </a:pPr>
            <a:r>
              <a:rPr lang="en-US" altLang="en-US" sz="2600" smtClean="0"/>
              <a:t>Level Ib	evidence from at least 1 RCT </a:t>
            </a:r>
          </a:p>
          <a:p>
            <a:pPr eaLnBrk="1" hangingPunct="1">
              <a:lnSpc>
                <a:spcPct val="90000"/>
              </a:lnSpc>
              <a:buFontTx/>
              <a:buNone/>
            </a:pPr>
            <a:r>
              <a:rPr lang="en-US" altLang="en-US" sz="2600" smtClean="0"/>
              <a:t>Level IIa	at least one well-designed controlled study 			without randomization</a:t>
            </a:r>
          </a:p>
          <a:p>
            <a:pPr eaLnBrk="1" hangingPunct="1">
              <a:lnSpc>
                <a:spcPct val="90000"/>
              </a:lnSpc>
              <a:buFontTx/>
              <a:buNone/>
            </a:pPr>
            <a:r>
              <a:rPr lang="en-US" altLang="en-US" sz="2600" smtClean="0"/>
              <a:t>Level IIb	</a:t>
            </a:r>
            <a:r>
              <a:rPr lang="en-US" altLang="en-US" sz="2600" smtClean="0">
                <a:cs typeface="Times New Roman" pitchFamily="18" charset="0"/>
              </a:rPr>
              <a:t>evidence from at least 1 non-controlled, well-			designed quasi-experimental study</a:t>
            </a:r>
          </a:p>
          <a:p>
            <a:pPr eaLnBrk="1" hangingPunct="1">
              <a:lnSpc>
                <a:spcPct val="90000"/>
              </a:lnSpc>
              <a:buFontTx/>
              <a:buNone/>
            </a:pPr>
            <a:r>
              <a:rPr lang="en-US" altLang="en-US" sz="2600" smtClean="0">
                <a:cs typeface="Times New Roman" pitchFamily="18" charset="0"/>
              </a:rPr>
              <a:t>Level III 	evidence obtained from well-designed non-			experimental descriptive studies, such as 			comparative studies, correlation studies, &amp; case		studies</a:t>
            </a:r>
            <a:r>
              <a:rPr lang="en-US" altLang="en-US" sz="2600" smtClean="0"/>
              <a:t> </a:t>
            </a:r>
          </a:p>
          <a:p>
            <a:pPr eaLnBrk="1" hangingPunct="1">
              <a:lnSpc>
                <a:spcPct val="90000"/>
              </a:lnSpc>
              <a:buFontTx/>
              <a:buNone/>
            </a:pPr>
            <a:r>
              <a:rPr lang="en-US" altLang="en-US" sz="2600" smtClean="0"/>
              <a:t>Level IV	expert committee reports or opinions &amp;/or 			clinical experiences of respected authorities</a:t>
            </a:r>
          </a:p>
          <a:p>
            <a:pPr eaLnBrk="1" hangingPunct="1">
              <a:lnSpc>
                <a:spcPct val="90000"/>
              </a:lnSpc>
              <a:buFontTx/>
              <a:buNone/>
            </a:pPr>
            <a:endParaRPr lang="en-US" altLang="en-US" sz="1900" smtClean="0"/>
          </a:p>
          <a:p>
            <a:pPr eaLnBrk="1" hangingPunct="1">
              <a:lnSpc>
                <a:spcPct val="90000"/>
              </a:lnSpc>
            </a:pPr>
            <a:endParaRPr lang="en-US" altLang="en-US" sz="1700" smtClean="0">
              <a:solidFill>
                <a:schemeClr val="folHlink"/>
              </a:solidFill>
            </a:endParaRPr>
          </a:p>
          <a:p>
            <a:pPr eaLnBrk="1" hangingPunct="1">
              <a:lnSpc>
                <a:spcPct val="90000"/>
              </a:lnSpc>
            </a:pPr>
            <a:endParaRPr lang="en-US" altLang="en-US" sz="30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p:cNvSpPr>
          <p:nvPr>
            <p:ph type="title"/>
          </p:nvPr>
        </p:nvSpPr>
        <p:spPr>
          <a:xfrm>
            <a:off x="533400" y="457200"/>
            <a:ext cx="8001000" cy="1981200"/>
          </a:xfrm>
        </p:spPr>
        <p:txBody>
          <a:bodyPr/>
          <a:lstStyle/>
          <a:p>
            <a:pPr eaLnBrk="1" hangingPunct="1"/>
            <a:r>
              <a:rPr lang="en-US" sz="4000" b="1" smtClean="0">
                <a:latin typeface="Arial" charset="0"/>
              </a:rPr>
              <a:t>The Level of Evidence Supporting an Intervention Determines Whether it is an Evidence-Based Practice</a:t>
            </a:r>
          </a:p>
        </p:txBody>
      </p:sp>
      <p:sp>
        <p:nvSpPr>
          <p:cNvPr id="22530" name="Rectangle 3"/>
          <p:cNvSpPr>
            <a:spLocks noGrp="1"/>
          </p:cNvSpPr>
          <p:nvPr>
            <p:ph idx="1"/>
          </p:nvPr>
        </p:nvSpPr>
        <p:spPr/>
        <p:txBody>
          <a:bodyPr/>
          <a:lstStyle/>
          <a:p>
            <a:pPr eaLnBrk="1" hangingPunct="1">
              <a:buFont typeface="Arial" charset="0"/>
              <a:buNone/>
            </a:pPr>
            <a:r>
              <a:rPr lang="en-US" smtClean="0"/>
              <a:t> </a:t>
            </a:r>
          </a:p>
        </p:txBody>
      </p:sp>
      <p:pic>
        <p:nvPicPr>
          <p:cNvPr id="22531" name="Picture 4" descr="The image “http://servers.medlib.hscbklyn.edu/ebm/pyramid12.jpg” cannot be displayed, because it contains errors."/>
          <p:cNvPicPr>
            <a:picLocks noChangeAspect="1" noChangeArrowheads="1"/>
          </p:cNvPicPr>
          <p:nvPr/>
        </p:nvPicPr>
        <p:blipFill>
          <a:blip r:embed="rId3"/>
          <a:srcRect/>
          <a:stretch>
            <a:fillRect/>
          </a:stretch>
        </p:blipFill>
        <p:spPr bwMode="auto">
          <a:xfrm>
            <a:off x="2514600" y="2986088"/>
            <a:ext cx="4114800" cy="2979737"/>
          </a:xfrm>
          <a:prstGeom prst="rect">
            <a:avLst/>
          </a:prstGeom>
          <a:noFill/>
          <a:ln w="9525">
            <a:noFill/>
            <a:miter lim="800000"/>
            <a:headEnd/>
            <a:tailEnd/>
          </a:ln>
        </p:spPr>
      </p:pic>
      <p:sp>
        <p:nvSpPr>
          <p:cNvPr id="22532" name="Rectangle 5"/>
          <p:cNvSpPr>
            <a:spLocks noChangeArrowheads="1"/>
          </p:cNvSpPr>
          <p:nvPr/>
        </p:nvSpPr>
        <p:spPr bwMode="auto">
          <a:xfrm>
            <a:off x="228600" y="6172200"/>
            <a:ext cx="8763000" cy="304800"/>
          </a:xfrm>
          <a:prstGeom prst="rect">
            <a:avLst/>
          </a:prstGeom>
          <a:noFill/>
          <a:ln w="9525">
            <a:noFill/>
            <a:miter lim="800000"/>
            <a:headEnd/>
            <a:tailEnd/>
          </a:ln>
        </p:spPr>
        <p:txBody>
          <a:bodyPr>
            <a:spAutoFit/>
          </a:bodyPr>
          <a:lstStyle/>
          <a:p>
            <a:pPr algn="ctr"/>
            <a:r>
              <a:rPr lang="en-US" sz="1400">
                <a:latin typeface="Arial Unicode MS"/>
                <a:ea typeface="Arial Unicode MS"/>
                <a:cs typeface="Arial Unicode MS"/>
              </a:rPr>
              <a:t>Guide to Research Methods-The Evidence Pyramid; </a:t>
            </a:r>
            <a:r>
              <a:rPr lang="en-US" sz="1400">
                <a:ea typeface="Arial Unicode MS"/>
                <a:cs typeface="Arial Unicode MS"/>
              </a:rPr>
              <a:t>http://servers.medlib.hscbklyn..edu/2100.htm</a:t>
            </a:r>
            <a:endParaRPr lang="en-US" sz="14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283</TotalTime>
  <Words>1150</Words>
  <Application>Microsoft Office PowerPoint</Application>
  <PresentationFormat>On-screen Show (4:3)</PresentationFormat>
  <Paragraphs>122</Paragraphs>
  <Slides>21</Slides>
  <Notes>2</Notes>
  <HiddenSlides>0</HiddenSlides>
  <MMClips>0</MMClips>
  <ScaleCrop>false</ScaleCrop>
  <HeadingPairs>
    <vt:vector size="6" baseType="variant">
      <vt:variant>
        <vt:lpstr>Fonts Used</vt:lpstr>
      </vt:variant>
      <vt:variant>
        <vt:i4>5</vt:i4>
      </vt:variant>
      <vt:variant>
        <vt:lpstr>Design Template</vt:lpstr>
      </vt:variant>
      <vt:variant>
        <vt:i4>1</vt:i4>
      </vt:variant>
      <vt:variant>
        <vt:lpstr>Slide Titles</vt:lpstr>
      </vt:variant>
      <vt:variant>
        <vt:i4>21</vt:i4>
      </vt:variant>
    </vt:vector>
  </HeadingPairs>
  <TitlesOfParts>
    <vt:vector size="27" baseType="lpstr">
      <vt:lpstr>Arial</vt:lpstr>
      <vt:lpstr>Calibri</vt:lpstr>
      <vt:lpstr>Wingdings</vt:lpstr>
      <vt:lpstr>Times New Roman</vt:lpstr>
      <vt:lpstr>Arial Unicode MS</vt:lpstr>
      <vt:lpstr>Office Theme</vt:lpstr>
      <vt:lpstr>Peer-Delivered Health Promotion Models &amp; Research Evidence</vt:lpstr>
      <vt:lpstr>What is a MH Peer?</vt:lpstr>
      <vt:lpstr>Why Peer Services?</vt:lpstr>
      <vt:lpstr>Slide 4</vt:lpstr>
      <vt:lpstr>States with Peer Workforces </vt:lpstr>
      <vt:lpstr>Peer-Provided Health &amp; MH Promotion Models*</vt:lpstr>
      <vt:lpstr>Type of Evidence Supporting an Intervention Determines its “Grade”</vt:lpstr>
      <vt:lpstr>US Agency for Healthcare Policy &amp; Research  Evidence Rating Guidelines </vt:lpstr>
      <vt:lpstr>The Level of Evidence Supporting an Intervention Determines Whether it is an Evidence-Based Practice</vt:lpstr>
      <vt:lpstr>Wellness Recovery Action Plan (WRAP) Physical &amp; MH self-management model</vt:lpstr>
      <vt:lpstr>Slide 11</vt:lpstr>
      <vt:lpstr>Slide 12</vt:lpstr>
      <vt:lpstr>WRAP</vt:lpstr>
      <vt:lpstr>WRAP Active Therapeutic Ingredients</vt:lpstr>
      <vt:lpstr>Living Well  Health promotion group developed for research study  </vt:lpstr>
      <vt:lpstr>Health and Recovery Peer Program (HARP) Health promotion model developed for research study </vt:lpstr>
      <vt:lpstr>Peer Case Management Services (Peer staff deliver traditional clinical services)</vt:lpstr>
      <vt:lpstr>Additional Studies</vt:lpstr>
      <vt:lpstr>Conclusions</vt:lpstr>
      <vt:lpstr>Conclusions (cont.)</vt:lpstr>
      <vt:lpstr>For further information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Peer Services &amp; Supports: Models &amp; Research Evidence</dc:title>
  <dc:creator>judith</dc:creator>
  <cp:lastModifiedBy>Judith Cook</cp:lastModifiedBy>
  <cp:revision>9</cp:revision>
  <dcterms:created xsi:type="dcterms:W3CDTF">2015-03-12T15:44:45Z</dcterms:created>
  <dcterms:modified xsi:type="dcterms:W3CDTF">2015-03-17T18:43:37Z</dcterms:modified>
</cp:coreProperties>
</file>